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diagrams/data3.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quickStyle3.xml" ContentType="application/vnd.openxmlformats-officedocument.drawingml.diagramStyl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6" r:id="rId2"/>
    <p:sldId id="290" r:id="rId3"/>
    <p:sldId id="257" r:id="rId4"/>
    <p:sldId id="259" r:id="rId5"/>
    <p:sldId id="261" r:id="rId6"/>
    <p:sldId id="258" r:id="rId7"/>
    <p:sldId id="263" r:id="rId8"/>
    <p:sldId id="266" r:id="rId9"/>
    <p:sldId id="283" r:id="rId10"/>
    <p:sldId id="265" r:id="rId11"/>
    <p:sldId id="291" r:id="rId12"/>
    <p:sldId id="269" r:id="rId13"/>
    <p:sldId id="270" r:id="rId14"/>
    <p:sldId id="271" r:id="rId15"/>
    <p:sldId id="272" r:id="rId16"/>
    <p:sldId id="273" r:id="rId17"/>
    <p:sldId id="274" r:id="rId18"/>
    <p:sldId id="285" r:id="rId19"/>
    <p:sldId id="276" r:id="rId20"/>
    <p:sldId id="287" r:id="rId21"/>
    <p:sldId id="288" r:id="rId22"/>
    <p:sldId id="289" r:id="rId23"/>
    <p:sldId id="292"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70" d="100"/>
          <a:sy n="70" d="100"/>
        </p:scale>
        <p:origin x="-52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15A9D42-C5DD-4979-9D5D-97F6F213F076}" type="doc">
      <dgm:prSet loTypeId="urn:microsoft.com/office/officeart/2005/8/layout/hProcess7" loCatId="list" qsTypeId="urn:microsoft.com/office/officeart/2005/8/quickstyle/simple1" qsCatId="simple" csTypeId="urn:microsoft.com/office/officeart/2005/8/colors/accent1_2" csCatId="accent1" phldr="1"/>
      <dgm:spPr/>
      <dgm:t>
        <a:bodyPr/>
        <a:lstStyle/>
        <a:p>
          <a:endParaRPr lang="en-US"/>
        </a:p>
      </dgm:t>
    </dgm:pt>
    <dgm:pt modelId="{46BD24BD-FAB8-462B-8B73-789CEB7EAC31}">
      <dgm:prSet phldrT="[Text]" custT="1"/>
      <dgm:spPr/>
      <dgm:t>
        <a:bodyPr/>
        <a:lstStyle/>
        <a:p>
          <a:r>
            <a:rPr lang="en-US" sz="1000" dirty="0" smtClean="0">
              <a:latin typeface="Times New Roman" pitchFamily="18" charset="0"/>
              <a:cs typeface="Times New Roman" pitchFamily="18" charset="0"/>
            </a:rPr>
            <a:t>1.1</a:t>
          </a:r>
          <a:endParaRPr lang="en-US" sz="4200" dirty="0">
            <a:latin typeface="Times New Roman" pitchFamily="18" charset="0"/>
            <a:cs typeface="Times New Roman" pitchFamily="18" charset="0"/>
          </a:endParaRPr>
        </a:p>
      </dgm:t>
    </dgm:pt>
    <dgm:pt modelId="{7FA901EB-6367-4C22-962F-4BF8C38D349A}" type="parTrans" cxnId="{ADD4A473-B5AB-40A4-82E2-54C471860A8E}">
      <dgm:prSet/>
      <dgm:spPr/>
      <dgm:t>
        <a:bodyPr/>
        <a:lstStyle/>
        <a:p>
          <a:endParaRPr lang="en-US"/>
        </a:p>
      </dgm:t>
    </dgm:pt>
    <dgm:pt modelId="{940B36F1-9775-4800-9DA9-DD1F84100AA1}" type="sibTrans" cxnId="{ADD4A473-B5AB-40A4-82E2-54C471860A8E}">
      <dgm:prSet/>
      <dgm:spPr/>
      <dgm:t>
        <a:bodyPr/>
        <a:lstStyle/>
        <a:p>
          <a:endParaRPr lang="en-US"/>
        </a:p>
      </dgm:t>
    </dgm:pt>
    <dgm:pt modelId="{C055E9EC-4B9C-4B83-825E-78080F894626}">
      <dgm:prSet phldrT="[Text]" custT="1"/>
      <dgm:spPr/>
      <dgm:t>
        <a:bodyPr/>
        <a:lstStyle/>
        <a:p>
          <a:r>
            <a:rPr lang="en-US" sz="2400" dirty="0" smtClean="0">
              <a:solidFill>
                <a:schemeClr val="tx1"/>
              </a:solidFill>
              <a:latin typeface="Times New Roman" pitchFamily="18" charset="0"/>
              <a:cs typeface="Times New Roman" pitchFamily="18" charset="0"/>
            </a:rPr>
            <a:t>Total no of households with a live birth/ no of controls</a:t>
          </a:r>
        </a:p>
        <a:p>
          <a:r>
            <a:rPr lang="en-US" sz="2400" dirty="0" smtClean="0">
              <a:solidFill>
                <a:schemeClr val="tx1"/>
              </a:solidFill>
              <a:latin typeface="Times New Roman" pitchFamily="18" charset="0"/>
              <a:cs typeface="Times New Roman" pitchFamily="18" charset="0"/>
            </a:rPr>
            <a:t>(384)</a:t>
          </a:r>
          <a:endParaRPr lang="en-US" sz="2400" dirty="0">
            <a:solidFill>
              <a:schemeClr val="tx1"/>
            </a:solidFill>
            <a:latin typeface="Times New Roman" pitchFamily="18" charset="0"/>
            <a:cs typeface="Times New Roman" pitchFamily="18" charset="0"/>
          </a:endParaRPr>
        </a:p>
      </dgm:t>
    </dgm:pt>
    <dgm:pt modelId="{F5E33CC6-67C9-43FD-B4CB-7B950694BD97}" type="parTrans" cxnId="{3091CA83-EF48-45FE-B1B9-19B2EB8B9C82}">
      <dgm:prSet/>
      <dgm:spPr/>
      <dgm:t>
        <a:bodyPr/>
        <a:lstStyle/>
        <a:p>
          <a:endParaRPr lang="en-US"/>
        </a:p>
      </dgm:t>
    </dgm:pt>
    <dgm:pt modelId="{BCD178A5-7AD8-4733-A7C6-BE7B52962975}" type="sibTrans" cxnId="{3091CA83-EF48-45FE-B1B9-19B2EB8B9C82}">
      <dgm:prSet/>
      <dgm:spPr/>
      <dgm:t>
        <a:bodyPr/>
        <a:lstStyle/>
        <a:p>
          <a:endParaRPr lang="en-US"/>
        </a:p>
      </dgm:t>
    </dgm:pt>
    <dgm:pt modelId="{870672AD-262F-499A-BCBA-0EBDD81FAD8F}">
      <dgm:prSet phldrT="[Text]" custT="1"/>
      <dgm:spPr>
        <a:solidFill>
          <a:schemeClr val="accent6">
            <a:lumMod val="75000"/>
          </a:schemeClr>
        </a:solidFill>
      </dgm:spPr>
      <dgm:t>
        <a:bodyPr/>
        <a:lstStyle/>
        <a:p>
          <a:r>
            <a:rPr lang="en-US" sz="1000" dirty="0" smtClean="0"/>
            <a:t>1.2</a:t>
          </a:r>
          <a:endParaRPr lang="en-US" sz="1000" dirty="0"/>
        </a:p>
      </dgm:t>
    </dgm:pt>
    <dgm:pt modelId="{240BA8A0-DDF5-4365-99E7-506928918C32}" type="parTrans" cxnId="{B30FD89F-C12C-43AB-A636-0FA1DE17FCA5}">
      <dgm:prSet/>
      <dgm:spPr/>
      <dgm:t>
        <a:bodyPr/>
        <a:lstStyle/>
        <a:p>
          <a:endParaRPr lang="en-US"/>
        </a:p>
      </dgm:t>
    </dgm:pt>
    <dgm:pt modelId="{235B802D-306F-4861-8EA9-6A3DDFEED897}" type="sibTrans" cxnId="{B30FD89F-C12C-43AB-A636-0FA1DE17FCA5}">
      <dgm:prSet/>
      <dgm:spPr/>
      <dgm:t>
        <a:bodyPr/>
        <a:lstStyle/>
        <a:p>
          <a:endParaRPr lang="en-US"/>
        </a:p>
      </dgm:t>
    </dgm:pt>
    <dgm:pt modelId="{0DE75680-BB2E-46D1-A72C-3D35B0D44716}">
      <dgm:prSet phldrT="[Text]" custT="1"/>
      <dgm:spPr>
        <a:ln>
          <a:solidFill>
            <a:schemeClr val="accent6">
              <a:lumMod val="50000"/>
            </a:schemeClr>
          </a:solidFill>
        </a:ln>
      </dgm:spPr>
      <dgm:t>
        <a:bodyPr/>
        <a:lstStyle/>
        <a:p>
          <a:r>
            <a:rPr lang="en-US" sz="2400" dirty="0" smtClean="0">
              <a:solidFill>
                <a:schemeClr val="tx1"/>
              </a:solidFill>
              <a:latin typeface="Times New Roman" pitchFamily="18" charset="0"/>
              <a:cs typeface="Times New Roman" pitchFamily="18" charset="0"/>
            </a:rPr>
            <a:t> controls were found i.e.  3 times cases .</a:t>
          </a:r>
          <a:endParaRPr lang="en-US" sz="2400" dirty="0">
            <a:solidFill>
              <a:schemeClr val="tx1"/>
            </a:solidFill>
            <a:latin typeface="Times New Roman" pitchFamily="18" charset="0"/>
            <a:cs typeface="Times New Roman" pitchFamily="18" charset="0"/>
          </a:endParaRPr>
        </a:p>
      </dgm:t>
    </dgm:pt>
    <dgm:pt modelId="{90A3939E-7CB8-4376-88EE-309E4BD655EA}" type="parTrans" cxnId="{48FAA569-7BE8-4640-8042-38BD3C5369F0}">
      <dgm:prSet/>
      <dgm:spPr/>
      <dgm:t>
        <a:bodyPr/>
        <a:lstStyle/>
        <a:p>
          <a:endParaRPr lang="en-US"/>
        </a:p>
      </dgm:t>
    </dgm:pt>
    <dgm:pt modelId="{56DEE983-A7CC-4FE6-980F-6A55D6BDF255}" type="sibTrans" cxnId="{48FAA569-7BE8-4640-8042-38BD3C5369F0}">
      <dgm:prSet/>
      <dgm:spPr/>
      <dgm:t>
        <a:bodyPr/>
        <a:lstStyle/>
        <a:p>
          <a:endParaRPr lang="en-US"/>
        </a:p>
      </dgm:t>
    </dgm:pt>
    <dgm:pt modelId="{45F1CC2B-AE13-44C7-9F45-8C9E9E4B4A43}" type="pres">
      <dgm:prSet presAssocID="{515A9D42-C5DD-4979-9D5D-97F6F213F076}" presName="Name0" presStyleCnt="0">
        <dgm:presLayoutVars>
          <dgm:dir/>
          <dgm:animLvl val="lvl"/>
          <dgm:resizeHandles val="exact"/>
        </dgm:presLayoutVars>
      </dgm:prSet>
      <dgm:spPr/>
      <dgm:t>
        <a:bodyPr/>
        <a:lstStyle/>
        <a:p>
          <a:endParaRPr lang="en-US"/>
        </a:p>
      </dgm:t>
    </dgm:pt>
    <dgm:pt modelId="{56482768-C5B4-4502-B845-9E634FC636AB}" type="pres">
      <dgm:prSet presAssocID="{46BD24BD-FAB8-462B-8B73-789CEB7EAC31}" presName="compositeNode" presStyleCnt="0">
        <dgm:presLayoutVars>
          <dgm:bulletEnabled val="1"/>
        </dgm:presLayoutVars>
      </dgm:prSet>
      <dgm:spPr/>
    </dgm:pt>
    <dgm:pt modelId="{2375518B-A0EE-4D53-9DA5-13E5627A2269}" type="pres">
      <dgm:prSet presAssocID="{46BD24BD-FAB8-462B-8B73-789CEB7EAC31}" presName="bgRect" presStyleLbl="node1" presStyleIdx="0" presStyleCnt="2" custScaleY="100000" custLinFactNeighborX="-3863" custLinFactNeighborY="-29998"/>
      <dgm:spPr/>
      <dgm:t>
        <a:bodyPr/>
        <a:lstStyle/>
        <a:p>
          <a:endParaRPr lang="en-US"/>
        </a:p>
      </dgm:t>
    </dgm:pt>
    <dgm:pt modelId="{69C9F2CC-75BF-4916-8C2E-4DD19036FCE5}" type="pres">
      <dgm:prSet presAssocID="{46BD24BD-FAB8-462B-8B73-789CEB7EAC31}" presName="parentNode" presStyleLbl="node1" presStyleIdx="0" presStyleCnt="2">
        <dgm:presLayoutVars>
          <dgm:chMax val="0"/>
          <dgm:bulletEnabled val="1"/>
        </dgm:presLayoutVars>
      </dgm:prSet>
      <dgm:spPr/>
      <dgm:t>
        <a:bodyPr/>
        <a:lstStyle/>
        <a:p>
          <a:endParaRPr lang="en-US"/>
        </a:p>
      </dgm:t>
    </dgm:pt>
    <dgm:pt modelId="{DE0CA0F4-8B50-44B9-ACCF-8D5D790752BF}" type="pres">
      <dgm:prSet presAssocID="{46BD24BD-FAB8-462B-8B73-789CEB7EAC31}" presName="childNode" presStyleLbl="node1" presStyleIdx="0" presStyleCnt="2">
        <dgm:presLayoutVars>
          <dgm:bulletEnabled val="1"/>
        </dgm:presLayoutVars>
      </dgm:prSet>
      <dgm:spPr/>
      <dgm:t>
        <a:bodyPr/>
        <a:lstStyle/>
        <a:p>
          <a:endParaRPr lang="en-US"/>
        </a:p>
      </dgm:t>
    </dgm:pt>
    <dgm:pt modelId="{71BCD78D-106B-4148-A217-6BDB4D4F9FA3}" type="pres">
      <dgm:prSet presAssocID="{940B36F1-9775-4800-9DA9-DD1F84100AA1}" presName="hSp" presStyleCnt="0"/>
      <dgm:spPr/>
    </dgm:pt>
    <dgm:pt modelId="{A65C0266-2D99-4B34-B665-270FAAC74787}" type="pres">
      <dgm:prSet presAssocID="{940B36F1-9775-4800-9DA9-DD1F84100AA1}" presName="vProcSp" presStyleCnt="0"/>
      <dgm:spPr/>
    </dgm:pt>
    <dgm:pt modelId="{2B4136F2-AABE-44C5-9D63-41D0835E3437}" type="pres">
      <dgm:prSet presAssocID="{940B36F1-9775-4800-9DA9-DD1F84100AA1}" presName="vSp1" presStyleCnt="0"/>
      <dgm:spPr/>
    </dgm:pt>
    <dgm:pt modelId="{14DF6E51-AB42-4AE5-A725-799BB173F36C}" type="pres">
      <dgm:prSet presAssocID="{940B36F1-9775-4800-9DA9-DD1F84100AA1}" presName="simulatedConn" presStyleLbl="solidFgAcc1" presStyleIdx="0" presStyleCnt="1" custScaleY="98352" custLinFactY="-110311" custLinFactNeighborX="-25752" custLinFactNeighborY="-200000"/>
      <dgm:spPr/>
    </dgm:pt>
    <dgm:pt modelId="{8A97CB3D-2365-403A-9000-F58B11107FF7}" type="pres">
      <dgm:prSet presAssocID="{940B36F1-9775-4800-9DA9-DD1F84100AA1}" presName="vSp2" presStyleCnt="0"/>
      <dgm:spPr/>
    </dgm:pt>
    <dgm:pt modelId="{7D4B1B71-B355-43E9-982F-78E147A899C7}" type="pres">
      <dgm:prSet presAssocID="{940B36F1-9775-4800-9DA9-DD1F84100AA1}" presName="sibTrans" presStyleCnt="0"/>
      <dgm:spPr/>
    </dgm:pt>
    <dgm:pt modelId="{8A440ECE-EBEE-4AAA-957B-AC2F697EC28E}" type="pres">
      <dgm:prSet presAssocID="{870672AD-262F-499A-BCBA-0EBDD81FAD8F}" presName="compositeNode" presStyleCnt="0">
        <dgm:presLayoutVars>
          <dgm:bulletEnabled val="1"/>
        </dgm:presLayoutVars>
      </dgm:prSet>
      <dgm:spPr/>
    </dgm:pt>
    <dgm:pt modelId="{078C81EB-69BE-4B3B-901A-BE33CF24B933}" type="pres">
      <dgm:prSet presAssocID="{870672AD-262F-499A-BCBA-0EBDD81FAD8F}" presName="bgRect" presStyleLbl="node1" presStyleIdx="1" presStyleCnt="2" custScaleY="98646" custLinFactNeighborX="-3863" custLinFactNeighborY="-29998"/>
      <dgm:spPr/>
      <dgm:t>
        <a:bodyPr/>
        <a:lstStyle/>
        <a:p>
          <a:endParaRPr lang="en-US"/>
        </a:p>
      </dgm:t>
    </dgm:pt>
    <dgm:pt modelId="{9A0F8028-A101-45B2-83EF-FB8D798352CC}" type="pres">
      <dgm:prSet presAssocID="{870672AD-262F-499A-BCBA-0EBDD81FAD8F}" presName="parentNode" presStyleLbl="node1" presStyleIdx="1" presStyleCnt="2">
        <dgm:presLayoutVars>
          <dgm:chMax val="0"/>
          <dgm:bulletEnabled val="1"/>
        </dgm:presLayoutVars>
      </dgm:prSet>
      <dgm:spPr/>
      <dgm:t>
        <a:bodyPr/>
        <a:lstStyle/>
        <a:p>
          <a:endParaRPr lang="en-US"/>
        </a:p>
      </dgm:t>
    </dgm:pt>
    <dgm:pt modelId="{F068E53A-2287-44DA-9250-5BC2C56464C0}" type="pres">
      <dgm:prSet presAssocID="{870672AD-262F-499A-BCBA-0EBDD81FAD8F}" presName="childNode" presStyleLbl="node1" presStyleIdx="1" presStyleCnt="2">
        <dgm:presLayoutVars>
          <dgm:bulletEnabled val="1"/>
        </dgm:presLayoutVars>
      </dgm:prSet>
      <dgm:spPr/>
      <dgm:t>
        <a:bodyPr/>
        <a:lstStyle/>
        <a:p>
          <a:endParaRPr lang="en-US"/>
        </a:p>
      </dgm:t>
    </dgm:pt>
  </dgm:ptLst>
  <dgm:cxnLst>
    <dgm:cxn modelId="{CAAAE076-606B-4ECF-B4E6-2C4458426D72}" type="presOf" srcId="{870672AD-262F-499A-BCBA-0EBDD81FAD8F}" destId="{9A0F8028-A101-45B2-83EF-FB8D798352CC}" srcOrd="1" destOrd="0" presId="urn:microsoft.com/office/officeart/2005/8/layout/hProcess7"/>
    <dgm:cxn modelId="{67FEDAEC-9A65-4B3E-A4C0-847C2A08239B}" type="presOf" srcId="{515A9D42-C5DD-4979-9D5D-97F6F213F076}" destId="{45F1CC2B-AE13-44C7-9F45-8C9E9E4B4A43}" srcOrd="0" destOrd="0" presId="urn:microsoft.com/office/officeart/2005/8/layout/hProcess7"/>
    <dgm:cxn modelId="{B30FD89F-C12C-43AB-A636-0FA1DE17FCA5}" srcId="{515A9D42-C5DD-4979-9D5D-97F6F213F076}" destId="{870672AD-262F-499A-BCBA-0EBDD81FAD8F}" srcOrd="1" destOrd="0" parTransId="{240BA8A0-DDF5-4365-99E7-506928918C32}" sibTransId="{235B802D-306F-4861-8EA9-6A3DDFEED897}"/>
    <dgm:cxn modelId="{3091CA83-EF48-45FE-B1B9-19B2EB8B9C82}" srcId="{46BD24BD-FAB8-462B-8B73-789CEB7EAC31}" destId="{C055E9EC-4B9C-4B83-825E-78080F894626}" srcOrd="0" destOrd="0" parTransId="{F5E33CC6-67C9-43FD-B4CB-7B950694BD97}" sibTransId="{BCD178A5-7AD8-4733-A7C6-BE7B52962975}"/>
    <dgm:cxn modelId="{A2AF301C-C671-44C4-8AA8-C8FCD2AFD779}" type="presOf" srcId="{0DE75680-BB2E-46D1-A72C-3D35B0D44716}" destId="{F068E53A-2287-44DA-9250-5BC2C56464C0}" srcOrd="0" destOrd="0" presId="urn:microsoft.com/office/officeart/2005/8/layout/hProcess7"/>
    <dgm:cxn modelId="{163A3934-A498-4628-9840-645D28857401}" type="presOf" srcId="{46BD24BD-FAB8-462B-8B73-789CEB7EAC31}" destId="{2375518B-A0EE-4D53-9DA5-13E5627A2269}" srcOrd="0" destOrd="0" presId="urn:microsoft.com/office/officeart/2005/8/layout/hProcess7"/>
    <dgm:cxn modelId="{48FAA569-7BE8-4640-8042-38BD3C5369F0}" srcId="{870672AD-262F-499A-BCBA-0EBDD81FAD8F}" destId="{0DE75680-BB2E-46D1-A72C-3D35B0D44716}" srcOrd="0" destOrd="0" parTransId="{90A3939E-7CB8-4376-88EE-309E4BD655EA}" sibTransId="{56DEE983-A7CC-4FE6-980F-6A55D6BDF255}"/>
    <dgm:cxn modelId="{ADD4A473-B5AB-40A4-82E2-54C471860A8E}" srcId="{515A9D42-C5DD-4979-9D5D-97F6F213F076}" destId="{46BD24BD-FAB8-462B-8B73-789CEB7EAC31}" srcOrd="0" destOrd="0" parTransId="{7FA901EB-6367-4C22-962F-4BF8C38D349A}" sibTransId="{940B36F1-9775-4800-9DA9-DD1F84100AA1}"/>
    <dgm:cxn modelId="{0122FB97-DB79-447E-A914-69F75CC10C92}" type="presOf" srcId="{C055E9EC-4B9C-4B83-825E-78080F894626}" destId="{DE0CA0F4-8B50-44B9-ACCF-8D5D790752BF}" srcOrd="0" destOrd="0" presId="urn:microsoft.com/office/officeart/2005/8/layout/hProcess7"/>
    <dgm:cxn modelId="{CE33C873-AB40-4678-82A8-6B264AC42631}" type="presOf" srcId="{870672AD-262F-499A-BCBA-0EBDD81FAD8F}" destId="{078C81EB-69BE-4B3B-901A-BE33CF24B933}" srcOrd="0" destOrd="0" presId="urn:microsoft.com/office/officeart/2005/8/layout/hProcess7"/>
    <dgm:cxn modelId="{7EE23B5A-2D90-4BA0-9D71-478933874D09}" type="presOf" srcId="{46BD24BD-FAB8-462B-8B73-789CEB7EAC31}" destId="{69C9F2CC-75BF-4916-8C2E-4DD19036FCE5}" srcOrd="1" destOrd="0" presId="urn:microsoft.com/office/officeart/2005/8/layout/hProcess7"/>
    <dgm:cxn modelId="{8E60745B-E840-4C74-8C39-4657E4764F18}" type="presParOf" srcId="{45F1CC2B-AE13-44C7-9F45-8C9E9E4B4A43}" destId="{56482768-C5B4-4502-B845-9E634FC636AB}" srcOrd="0" destOrd="0" presId="urn:microsoft.com/office/officeart/2005/8/layout/hProcess7"/>
    <dgm:cxn modelId="{4D7E0397-3A13-4764-8F2E-7E6F26152E19}" type="presParOf" srcId="{56482768-C5B4-4502-B845-9E634FC636AB}" destId="{2375518B-A0EE-4D53-9DA5-13E5627A2269}" srcOrd="0" destOrd="0" presId="urn:microsoft.com/office/officeart/2005/8/layout/hProcess7"/>
    <dgm:cxn modelId="{EDE5B418-B34F-4F4B-AF50-3F5A33C17991}" type="presParOf" srcId="{56482768-C5B4-4502-B845-9E634FC636AB}" destId="{69C9F2CC-75BF-4916-8C2E-4DD19036FCE5}" srcOrd="1" destOrd="0" presId="urn:microsoft.com/office/officeart/2005/8/layout/hProcess7"/>
    <dgm:cxn modelId="{E0E5B18F-33E1-4C1F-885D-3B276F8B701F}" type="presParOf" srcId="{56482768-C5B4-4502-B845-9E634FC636AB}" destId="{DE0CA0F4-8B50-44B9-ACCF-8D5D790752BF}" srcOrd="2" destOrd="0" presId="urn:microsoft.com/office/officeart/2005/8/layout/hProcess7"/>
    <dgm:cxn modelId="{F93C4319-EEE3-4834-8C2C-90A23A20F4B6}" type="presParOf" srcId="{45F1CC2B-AE13-44C7-9F45-8C9E9E4B4A43}" destId="{71BCD78D-106B-4148-A217-6BDB4D4F9FA3}" srcOrd="1" destOrd="0" presId="urn:microsoft.com/office/officeart/2005/8/layout/hProcess7"/>
    <dgm:cxn modelId="{A17958A3-C739-4F70-8A24-AB0F066BA820}" type="presParOf" srcId="{45F1CC2B-AE13-44C7-9F45-8C9E9E4B4A43}" destId="{A65C0266-2D99-4B34-B665-270FAAC74787}" srcOrd="2" destOrd="0" presId="urn:microsoft.com/office/officeart/2005/8/layout/hProcess7"/>
    <dgm:cxn modelId="{9A5B4CE1-95E0-4733-81C1-30D82BBD7843}" type="presParOf" srcId="{A65C0266-2D99-4B34-B665-270FAAC74787}" destId="{2B4136F2-AABE-44C5-9D63-41D0835E3437}" srcOrd="0" destOrd="0" presId="urn:microsoft.com/office/officeart/2005/8/layout/hProcess7"/>
    <dgm:cxn modelId="{FDD41D13-34B6-4BFB-B6A6-7F4314941329}" type="presParOf" srcId="{A65C0266-2D99-4B34-B665-270FAAC74787}" destId="{14DF6E51-AB42-4AE5-A725-799BB173F36C}" srcOrd="1" destOrd="0" presId="urn:microsoft.com/office/officeart/2005/8/layout/hProcess7"/>
    <dgm:cxn modelId="{A87EFB95-7685-4238-8C95-E6AF9CFD8460}" type="presParOf" srcId="{A65C0266-2D99-4B34-B665-270FAAC74787}" destId="{8A97CB3D-2365-403A-9000-F58B11107FF7}" srcOrd="2" destOrd="0" presId="urn:microsoft.com/office/officeart/2005/8/layout/hProcess7"/>
    <dgm:cxn modelId="{43FEDEC7-5941-434A-9B55-4C2CB04E25C5}" type="presParOf" srcId="{45F1CC2B-AE13-44C7-9F45-8C9E9E4B4A43}" destId="{7D4B1B71-B355-43E9-982F-78E147A899C7}" srcOrd="3" destOrd="0" presId="urn:microsoft.com/office/officeart/2005/8/layout/hProcess7"/>
    <dgm:cxn modelId="{2D9FE9A6-CFF2-438E-9648-409656B4D4FE}" type="presParOf" srcId="{45F1CC2B-AE13-44C7-9F45-8C9E9E4B4A43}" destId="{8A440ECE-EBEE-4AAA-957B-AC2F697EC28E}" srcOrd="4" destOrd="0" presId="urn:microsoft.com/office/officeart/2005/8/layout/hProcess7"/>
    <dgm:cxn modelId="{7A160B5F-8FCA-4DB5-898A-9857B7055E90}" type="presParOf" srcId="{8A440ECE-EBEE-4AAA-957B-AC2F697EC28E}" destId="{078C81EB-69BE-4B3B-901A-BE33CF24B933}" srcOrd="0" destOrd="0" presId="urn:microsoft.com/office/officeart/2005/8/layout/hProcess7"/>
    <dgm:cxn modelId="{02DC02DD-124C-41E1-B5F6-2582F1D5F976}" type="presParOf" srcId="{8A440ECE-EBEE-4AAA-957B-AC2F697EC28E}" destId="{9A0F8028-A101-45B2-83EF-FB8D798352CC}" srcOrd="1" destOrd="0" presId="urn:microsoft.com/office/officeart/2005/8/layout/hProcess7"/>
    <dgm:cxn modelId="{60B14676-38B5-475A-9FA4-EC3E70555D50}" type="presParOf" srcId="{8A440ECE-EBEE-4AAA-957B-AC2F697EC28E}" destId="{F068E53A-2287-44DA-9250-5BC2C56464C0}" srcOrd="2" destOrd="0" presId="urn:microsoft.com/office/officeart/2005/8/layout/hProcess7"/>
  </dgm:cxnLst>
  <dgm:bg/>
  <dgm:whole/>
</dgm:dataModel>
</file>

<file path=ppt/diagrams/data2.xml><?xml version="1.0" encoding="utf-8"?>
<dgm:dataModel xmlns:dgm="http://schemas.openxmlformats.org/drawingml/2006/diagram" xmlns:a="http://schemas.openxmlformats.org/drawingml/2006/main">
  <dgm:ptLst>
    <dgm:pt modelId="{232663DF-DA41-477C-BE70-737F8E90893B}" type="doc">
      <dgm:prSet loTypeId="urn:microsoft.com/office/officeart/2005/8/layout/hList9" loCatId="list" qsTypeId="urn:microsoft.com/office/officeart/2005/8/quickstyle/simple4" qsCatId="simple" csTypeId="urn:microsoft.com/office/officeart/2005/8/colors/accent1_3" csCatId="accent1" phldr="1"/>
      <dgm:spPr/>
      <dgm:t>
        <a:bodyPr/>
        <a:lstStyle/>
        <a:p>
          <a:endParaRPr lang="en-US"/>
        </a:p>
      </dgm:t>
    </dgm:pt>
    <dgm:pt modelId="{660975E7-5F21-4FFD-8D75-8834F1490EB3}">
      <dgm:prSet phldrT="[Text]" custT="1"/>
      <dgm:spPr/>
      <dgm:t>
        <a:bodyPr/>
        <a:lstStyle/>
        <a:p>
          <a:r>
            <a:rPr lang="en-US" sz="3200" b="1" dirty="0" smtClean="0">
              <a:solidFill>
                <a:schemeClr val="tx1"/>
              </a:solidFill>
              <a:latin typeface="Times New Roman" pitchFamily="18" charset="0"/>
              <a:cs typeface="Times New Roman" pitchFamily="18" charset="0"/>
            </a:rPr>
            <a:t>cases</a:t>
          </a:r>
          <a:endParaRPr lang="en-US" sz="3200" b="1" dirty="0">
            <a:solidFill>
              <a:schemeClr val="tx1"/>
            </a:solidFill>
            <a:latin typeface="Times New Roman" pitchFamily="18" charset="0"/>
            <a:cs typeface="Times New Roman" pitchFamily="18" charset="0"/>
          </a:endParaRPr>
        </a:p>
      </dgm:t>
    </dgm:pt>
    <dgm:pt modelId="{8FE6E949-C08A-42FC-9572-B9B6B570D099}" type="parTrans" cxnId="{FD32B38F-9A23-4E03-9FA8-05789F1D464C}">
      <dgm:prSet/>
      <dgm:spPr/>
      <dgm:t>
        <a:bodyPr/>
        <a:lstStyle/>
        <a:p>
          <a:endParaRPr lang="en-US"/>
        </a:p>
      </dgm:t>
    </dgm:pt>
    <dgm:pt modelId="{E30291D0-1A06-4A66-A5EB-F8A85AE504EB}" type="sibTrans" cxnId="{FD32B38F-9A23-4E03-9FA8-05789F1D464C}">
      <dgm:prSet/>
      <dgm:spPr/>
      <dgm:t>
        <a:bodyPr/>
        <a:lstStyle/>
        <a:p>
          <a:endParaRPr lang="en-US"/>
        </a:p>
      </dgm:t>
    </dgm:pt>
    <dgm:pt modelId="{2B10E5B2-DDA2-4040-AA6B-6D2474F7E1AC}">
      <dgm:prSet phldrT="[Text]"/>
      <dgm:spPr>
        <a:solidFill>
          <a:schemeClr val="tx2">
            <a:lumMod val="60000"/>
            <a:lumOff val="40000"/>
            <a:alpha val="90000"/>
          </a:schemeClr>
        </a:solidFill>
      </dgm:spPr>
      <dgm:t>
        <a:bodyPr/>
        <a:lstStyle/>
        <a:p>
          <a:r>
            <a:rPr lang="en-US" dirty="0" smtClean="0">
              <a:latin typeface="Times New Roman" pitchFamily="18" charset="0"/>
              <a:cs typeface="Times New Roman" pitchFamily="18" charset="0"/>
            </a:rPr>
            <a:t>131</a:t>
          </a:r>
          <a:endParaRPr lang="en-US" dirty="0">
            <a:latin typeface="Times New Roman" pitchFamily="18" charset="0"/>
            <a:cs typeface="Times New Roman" pitchFamily="18" charset="0"/>
          </a:endParaRPr>
        </a:p>
      </dgm:t>
    </dgm:pt>
    <dgm:pt modelId="{91C6C824-26D2-4B82-9CAB-C4610D671130}" type="parTrans" cxnId="{3F43950A-60EA-4431-82D7-DCBE9DC22AC2}">
      <dgm:prSet/>
      <dgm:spPr/>
      <dgm:t>
        <a:bodyPr/>
        <a:lstStyle/>
        <a:p>
          <a:endParaRPr lang="en-US"/>
        </a:p>
      </dgm:t>
    </dgm:pt>
    <dgm:pt modelId="{3DF27CA9-8875-4231-8463-D44489E06E9B}" type="sibTrans" cxnId="{3F43950A-60EA-4431-82D7-DCBE9DC22AC2}">
      <dgm:prSet/>
      <dgm:spPr/>
      <dgm:t>
        <a:bodyPr/>
        <a:lstStyle/>
        <a:p>
          <a:endParaRPr lang="en-US"/>
        </a:p>
      </dgm:t>
    </dgm:pt>
    <dgm:pt modelId="{958CFACE-30E6-4A1D-8C0C-08C8A8580699}">
      <dgm:prSet phldrT="[Text]"/>
      <dgm:spPr>
        <a:solidFill>
          <a:schemeClr val="tx2">
            <a:lumMod val="75000"/>
            <a:alpha val="90000"/>
          </a:schemeClr>
        </a:solidFill>
      </dgm:spPr>
      <dgm:t>
        <a:bodyPr/>
        <a:lstStyle/>
        <a:p>
          <a:r>
            <a:rPr lang="en-US" dirty="0" smtClean="0">
              <a:latin typeface="Times New Roman" pitchFamily="18" charset="0"/>
              <a:cs typeface="Times New Roman" pitchFamily="18" charset="0"/>
            </a:rPr>
            <a:t>70(61)</a:t>
          </a:r>
          <a:endParaRPr lang="en-US" dirty="0">
            <a:latin typeface="Times New Roman" pitchFamily="18" charset="0"/>
            <a:cs typeface="Times New Roman" pitchFamily="18" charset="0"/>
          </a:endParaRPr>
        </a:p>
      </dgm:t>
    </dgm:pt>
    <dgm:pt modelId="{665148D1-4F49-4240-84C9-45B603AE62B4}" type="parTrans" cxnId="{725DCBDC-93E8-4B25-B4D7-B53580B1C84C}">
      <dgm:prSet/>
      <dgm:spPr/>
      <dgm:t>
        <a:bodyPr/>
        <a:lstStyle/>
        <a:p>
          <a:endParaRPr lang="en-US"/>
        </a:p>
      </dgm:t>
    </dgm:pt>
    <dgm:pt modelId="{331381B6-CF5A-4C87-BFA0-8BE19798DFD9}" type="sibTrans" cxnId="{725DCBDC-93E8-4B25-B4D7-B53580B1C84C}">
      <dgm:prSet/>
      <dgm:spPr/>
      <dgm:t>
        <a:bodyPr/>
        <a:lstStyle/>
        <a:p>
          <a:endParaRPr lang="en-US"/>
        </a:p>
      </dgm:t>
    </dgm:pt>
    <dgm:pt modelId="{A8521C39-2243-42F5-8586-A8B5A80F6A08}">
      <dgm:prSet phldrT="[Text]" custT="1"/>
      <dgm:spPr>
        <a:solidFill>
          <a:schemeClr val="accent4">
            <a:lumMod val="50000"/>
          </a:schemeClr>
        </a:solidFill>
      </dgm:spPr>
      <dgm:t>
        <a:bodyPr/>
        <a:lstStyle/>
        <a:p>
          <a:r>
            <a:rPr lang="en-US" sz="2400" b="1" dirty="0" smtClean="0">
              <a:solidFill>
                <a:schemeClr val="tx1"/>
              </a:solidFill>
              <a:latin typeface="Times New Roman" pitchFamily="18" charset="0"/>
              <a:cs typeface="Times New Roman" pitchFamily="18" charset="0"/>
            </a:rPr>
            <a:t>controls</a:t>
          </a:r>
          <a:endParaRPr lang="en-US" sz="2400" b="1" dirty="0">
            <a:solidFill>
              <a:schemeClr val="tx1"/>
            </a:solidFill>
            <a:latin typeface="Times New Roman" pitchFamily="18" charset="0"/>
            <a:cs typeface="Times New Roman" pitchFamily="18" charset="0"/>
          </a:endParaRPr>
        </a:p>
      </dgm:t>
    </dgm:pt>
    <dgm:pt modelId="{2BDC60CA-CE41-4773-9394-1520197B3FC2}" type="parTrans" cxnId="{5D24A6B6-3C63-492E-9755-3817CDFBAA21}">
      <dgm:prSet/>
      <dgm:spPr/>
      <dgm:t>
        <a:bodyPr/>
        <a:lstStyle/>
        <a:p>
          <a:endParaRPr lang="en-US"/>
        </a:p>
      </dgm:t>
    </dgm:pt>
    <dgm:pt modelId="{028E2FA3-B50B-4A1C-AC28-86FF5352C950}" type="sibTrans" cxnId="{5D24A6B6-3C63-492E-9755-3817CDFBAA21}">
      <dgm:prSet/>
      <dgm:spPr/>
      <dgm:t>
        <a:bodyPr/>
        <a:lstStyle/>
        <a:p>
          <a:endParaRPr lang="en-US"/>
        </a:p>
      </dgm:t>
    </dgm:pt>
    <dgm:pt modelId="{7935E059-B0D5-4FDE-8314-A27E11012D9E}">
      <dgm:prSet phldrT="[Text]"/>
      <dgm:spPr>
        <a:solidFill>
          <a:schemeClr val="accent4">
            <a:lumMod val="60000"/>
            <a:lumOff val="40000"/>
          </a:schemeClr>
        </a:solidFill>
      </dgm:spPr>
      <dgm:t>
        <a:bodyPr/>
        <a:lstStyle/>
        <a:p>
          <a:r>
            <a:rPr lang="en-US" dirty="0" smtClean="0">
              <a:latin typeface="Times New Roman" pitchFamily="18" charset="0"/>
              <a:cs typeface="Times New Roman" pitchFamily="18" charset="0"/>
            </a:rPr>
            <a:t>393</a:t>
          </a:r>
          <a:endParaRPr lang="en-US" dirty="0">
            <a:latin typeface="Times New Roman" pitchFamily="18" charset="0"/>
            <a:cs typeface="Times New Roman" pitchFamily="18" charset="0"/>
          </a:endParaRPr>
        </a:p>
      </dgm:t>
    </dgm:pt>
    <dgm:pt modelId="{E70495F0-CA22-464A-AEEB-2C7927ADC039}" type="parTrans" cxnId="{5CD11C18-9436-4E57-966A-BD195DBAAEA4}">
      <dgm:prSet/>
      <dgm:spPr/>
      <dgm:t>
        <a:bodyPr/>
        <a:lstStyle/>
        <a:p>
          <a:endParaRPr lang="en-US"/>
        </a:p>
      </dgm:t>
    </dgm:pt>
    <dgm:pt modelId="{89CAB5C7-2340-4112-A930-DF913E91D2A9}" type="sibTrans" cxnId="{5CD11C18-9436-4E57-966A-BD195DBAAEA4}">
      <dgm:prSet/>
      <dgm:spPr/>
      <dgm:t>
        <a:bodyPr/>
        <a:lstStyle/>
        <a:p>
          <a:endParaRPr lang="en-US"/>
        </a:p>
      </dgm:t>
    </dgm:pt>
    <dgm:pt modelId="{D341B0D8-F304-46D9-977B-478085E6B7B3}">
      <dgm:prSet phldrT="[Text]"/>
      <dgm:spPr>
        <a:solidFill>
          <a:schemeClr val="accent4">
            <a:lumMod val="75000"/>
          </a:schemeClr>
        </a:solidFill>
      </dgm:spPr>
      <dgm:t>
        <a:bodyPr/>
        <a:lstStyle/>
        <a:p>
          <a:r>
            <a:rPr lang="en-US" dirty="0" smtClean="0">
              <a:latin typeface="Times New Roman" pitchFamily="18" charset="0"/>
              <a:cs typeface="Times New Roman" pitchFamily="18" charset="0"/>
            </a:rPr>
            <a:t>384(9)</a:t>
          </a:r>
          <a:endParaRPr lang="en-US" dirty="0">
            <a:latin typeface="Times New Roman" pitchFamily="18" charset="0"/>
            <a:cs typeface="Times New Roman" pitchFamily="18" charset="0"/>
          </a:endParaRPr>
        </a:p>
      </dgm:t>
    </dgm:pt>
    <dgm:pt modelId="{BEB75D61-5E6D-4420-9A7E-2C7F69A13D96}" type="parTrans" cxnId="{CA431219-26C0-4C5C-B8E7-FD970298B157}">
      <dgm:prSet/>
      <dgm:spPr/>
      <dgm:t>
        <a:bodyPr/>
        <a:lstStyle/>
        <a:p>
          <a:endParaRPr lang="en-US"/>
        </a:p>
      </dgm:t>
    </dgm:pt>
    <dgm:pt modelId="{AC0B2FCD-02FB-4D27-84EC-B068194D9942}" type="sibTrans" cxnId="{CA431219-26C0-4C5C-B8E7-FD970298B157}">
      <dgm:prSet/>
      <dgm:spPr/>
      <dgm:t>
        <a:bodyPr/>
        <a:lstStyle/>
        <a:p>
          <a:endParaRPr lang="en-US"/>
        </a:p>
      </dgm:t>
    </dgm:pt>
    <dgm:pt modelId="{306A670C-1580-40D7-80C2-08554418B1F3}" type="pres">
      <dgm:prSet presAssocID="{232663DF-DA41-477C-BE70-737F8E90893B}" presName="list" presStyleCnt="0">
        <dgm:presLayoutVars>
          <dgm:dir/>
          <dgm:animLvl val="lvl"/>
        </dgm:presLayoutVars>
      </dgm:prSet>
      <dgm:spPr/>
      <dgm:t>
        <a:bodyPr/>
        <a:lstStyle/>
        <a:p>
          <a:endParaRPr lang="en-US"/>
        </a:p>
      </dgm:t>
    </dgm:pt>
    <dgm:pt modelId="{EFB3148C-734E-4496-8956-578F18BCAE5A}" type="pres">
      <dgm:prSet presAssocID="{660975E7-5F21-4FFD-8D75-8834F1490EB3}" presName="posSpace" presStyleCnt="0"/>
      <dgm:spPr/>
    </dgm:pt>
    <dgm:pt modelId="{FEFFCBBC-00DD-4054-84E0-932D12C08930}" type="pres">
      <dgm:prSet presAssocID="{660975E7-5F21-4FFD-8D75-8834F1490EB3}" presName="vertFlow" presStyleCnt="0"/>
      <dgm:spPr/>
    </dgm:pt>
    <dgm:pt modelId="{9A4937AE-F92A-4763-AC31-AFC57B0E0408}" type="pres">
      <dgm:prSet presAssocID="{660975E7-5F21-4FFD-8D75-8834F1490EB3}" presName="topSpace" presStyleCnt="0"/>
      <dgm:spPr/>
    </dgm:pt>
    <dgm:pt modelId="{488843A7-CFC7-4E7B-9F3A-C31179D6C8E6}" type="pres">
      <dgm:prSet presAssocID="{660975E7-5F21-4FFD-8D75-8834F1490EB3}" presName="firstComp" presStyleCnt="0"/>
      <dgm:spPr/>
    </dgm:pt>
    <dgm:pt modelId="{6A1E952C-936B-4992-98D4-0D52B504DCB6}" type="pres">
      <dgm:prSet presAssocID="{660975E7-5F21-4FFD-8D75-8834F1490EB3}" presName="firstChild" presStyleLbl="bgAccFollowNode1" presStyleIdx="0" presStyleCnt="4" custScaleX="103464" custScaleY="94895"/>
      <dgm:spPr/>
      <dgm:t>
        <a:bodyPr/>
        <a:lstStyle/>
        <a:p>
          <a:endParaRPr lang="en-US"/>
        </a:p>
      </dgm:t>
    </dgm:pt>
    <dgm:pt modelId="{C6243242-C304-4AF0-A6F0-8896470E68C3}" type="pres">
      <dgm:prSet presAssocID="{660975E7-5F21-4FFD-8D75-8834F1490EB3}" presName="firstChildTx" presStyleLbl="bgAccFollowNode1" presStyleIdx="0" presStyleCnt="4">
        <dgm:presLayoutVars>
          <dgm:bulletEnabled val="1"/>
        </dgm:presLayoutVars>
      </dgm:prSet>
      <dgm:spPr/>
      <dgm:t>
        <a:bodyPr/>
        <a:lstStyle/>
        <a:p>
          <a:endParaRPr lang="en-US"/>
        </a:p>
      </dgm:t>
    </dgm:pt>
    <dgm:pt modelId="{AF290EC4-2544-4D3C-A8D0-407AFC85E0DF}" type="pres">
      <dgm:prSet presAssocID="{958CFACE-30E6-4A1D-8C0C-08C8A8580699}" presName="comp" presStyleCnt="0"/>
      <dgm:spPr/>
    </dgm:pt>
    <dgm:pt modelId="{0D1F0077-1482-4620-93F6-E2893B93F796}" type="pres">
      <dgm:prSet presAssocID="{958CFACE-30E6-4A1D-8C0C-08C8A8580699}" presName="child" presStyleLbl="bgAccFollowNode1" presStyleIdx="1" presStyleCnt="4" custScaleX="104418" custScaleY="95013"/>
      <dgm:spPr/>
      <dgm:t>
        <a:bodyPr/>
        <a:lstStyle/>
        <a:p>
          <a:endParaRPr lang="en-US"/>
        </a:p>
      </dgm:t>
    </dgm:pt>
    <dgm:pt modelId="{1414B132-B3A8-41D5-A99D-E065A082C5DF}" type="pres">
      <dgm:prSet presAssocID="{958CFACE-30E6-4A1D-8C0C-08C8A8580699}" presName="childTx" presStyleLbl="bgAccFollowNode1" presStyleIdx="1" presStyleCnt="4">
        <dgm:presLayoutVars>
          <dgm:bulletEnabled val="1"/>
        </dgm:presLayoutVars>
      </dgm:prSet>
      <dgm:spPr/>
      <dgm:t>
        <a:bodyPr/>
        <a:lstStyle/>
        <a:p>
          <a:endParaRPr lang="en-US"/>
        </a:p>
      </dgm:t>
    </dgm:pt>
    <dgm:pt modelId="{84F132C1-E9A9-4E15-BD97-3DAF9F26A912}" type="pres">
      <dgm:prSet presAssocID="{660975E7-5F21-4FFD-8D75-8834F1490EB3}" presName="negSpace" presStyleCnt="0"/>
      <dgm:spPr/>
    </dgm:pt>
    <dgm:pt modelId="{68CB3A96-A6E4-45DC-84F3-93E9DCF17C28}" type="pres">
      <dgm:prSet presAssocID="{660975E7-5F21-4FFD-8D75-8834F1490EB3}" presName="circle" presStyleLbl="node1" presStyleIdx="0" presStyleCnt="2"/>
      <dgm:spPr/>
      <dgm:t>
        <a:bodyPr/>
        <a:lstStyle/>
        <a:p>
          <a:endParaRPr lang="en-US"/>
        </a:p>
      </dgm:t>
    </dgm:pt>
    <dgm:pt modelId="{DCE0B5C6-5C00-41C8-9F42-1C594FA99882}" type="pres">
      <dgm:prSet presAssocID="{E30291D0-1A06-4A66-A5EB-F8A85AE504EB}" presName="transSpace" presStyleCnt="0"/>
      <dgm:spPr/>
    </dgm:pt>
    <dgm:pt modelId="{457C380E-934B-42DD-AEE6-AB04A75338D6}" type="pres">
      <dgm:prSet presAssocID="{A8521C39-2243-42F5-8586-A8B5A80F6A08}" presName="posSpace" presStyleCnt="0"/>
      <dgm:spPr/>
    </dgm:pt>
    <dgm:pt modelId="{91BD47B4-8828-420E-A961-6D22A9EA5330}" type="pres">
      <dgm:prSet presAssocID="{A8521C39-2243-42F5-8586-A8B5A80F6A08}" presName="vertFlow" presStyleCnt="0"/>
      <dgm:spPr/>
    </dgm:pt>
    <dgm:pt modelId="{E5799FBF-EB8C-4806-9439-9615D2354341}" type="pres">
      <dgm:prSet presAssocID="{A8521C39-2243-42F5-8586-A8B5A80F6A08}" presName="topSpace" presStyleCnt="0"/>
      <dgm:spPr/>
    </dgm:pt>
    <dgm:pt modelId="{D1FD87C6-87A3-4BB1-BD2D-13E920BA4D7C}" type="pres">
      <dgm:prSet presAssocID="{A8521C39-2243-42F5-8586-A8B5A80F6A08}" presName="firstComp" presStyleCnt="0"/>
      <dgm:spPr/>
    </dgm:pt>
    <dgm:pt modelId="{6C483CC6-003F-4B72-B741-E16D6035B5F5}" type="pres">
      <dgm:prSet presAssocID="{A8521C39-2243-42F5-8586-A8B5A80F6A08}" presName="firstChild" presStyleLbl="bgAccFollowNode1" presStyleIdx="2" presStyleCnt="4"/>
      <dgm:spPr/>
      <dgm:t>
        <a:bodyPr/>
        <a:lstStyle/>
        <a:p>
          <a:endParaRPr lang="en-US"/>
        </a:p>
      </dgm:t>
    </dgm:pt>
    <dgm:pt modelId="{95E04FAC-B8A8-4802-872F-763C6829CDE0}" type="pres">
      <dgm:prSet presAssocID="{A8521C39-2243-42F5-8586-A8B5A80F6A08}" presName="firstChildTx" presStyleLbl="bgAccFollowNode1" presStyleIdx="2" presStyleCnt="4">
        <dgm:presLayoutVars>
          <dgm:bulletEnabled val="1"/>
        </dgm:presLayoutVars>
      </dgm:prSet>
      <dgm:spPr/>
      <dgm:t>
        <a:bodyPr/>
        <a:lstStyle/>
        <a:p>
          <a:endParaRPr lang="en-US"/>
        </a:p>
      </dgm:t>
    </dgm:pt>
    <dgm:pt modelId="{3FA9A2EE-A30A-440A-B440-E52E09677980}" type="pres">
      <dgm:prSet presAssocID="{D341B0D8-F304-46D9-977B-478085E6B7B3}" presName="comp" presStyleCnt="0"/>
      <dgm:spPr/>
    </dgm:pt>
    <dgm:pt modelId="{5F41EEF7-A973-4B4A-89AA-CDFD66FCB93A}" type="pres">
      <dgm:prSet presAssocID="{D341B0D8-F304-46D9-977B-478085E6B7B3}" presName="child" presStyleLbl="bgAccFollowNode1" presStyleIdx="3" presStyleCnt="4"/>
      <dgm:spPr/>
      <dgm:t>
        <a:bodyPr/>
        <a:lstStyle/>
        <a:p>
          <a:endParaRPr lang="en-US"/>
        </a:p>
      </dgm:t>
    </dgm:pt>
    <dgm:pt modelId="{7D4F95A2-9B4A-456F-B2E0-5E4EC9B8B9F7}" type="pres">
      <dgm:prSet presAssocID="{D341B0D8-F304-46D9-977B-478085E6B7B3}" presName="childTx" presStyleLbl="bgAccFollowNode1" presStyleIdx="3" presStyleCnt="4">
        <dgm:presLayoutVars>
          <dgm:bulletEnabled val="1"/>
        </dgm:presLayoutVars>
      </dgm:prSet>
      <dgm:spPr/>
      <dgm:t>
        <a:bodyPr/>
        <a:lstStyle/>
        <a:p>
          <a:endParaRPr lang="en-US"/>
        </a:p>
      </dgm:t>
    </dgm:pt>
    <dgm:pt modelId="{3AEA0C56-631A-454A-BB9F-258AE4BAC54E}" type="pres">
      <dgm:prSet presAssocID="{A8521C39-2243-42F5-8586-A8B5A80F6A08}" presName="negSpace" presStyleCnt="0"/>
      <dgm:spPr/>
    </dgm:pt>
    <dgm:pt modelId="{CE50BB73-04A1-494B-9630-E59DC9C906FD}" type="pres">
      <dgm:prSet presAssocID="{A8521C39-2243-42F5-8586-A8B5A80F6A08}" presName="circle" presStyleLbl="node1" presStyleIdx="1" presStyleCnt="2"/>
      <dgm:spPr/>
      <dgm:t>
        <a:bodyPr/>
        <a:lstStyle/>
        <a:p>
          <a:endParaRPr lang="en-US"/>
        </a:p>
      </dgm:t>
    </dgm:pt>
  </dgm:ptLst>
  <dgm:cxnLst>
    <dgm:cxn modelId="{5D24A6B6-3C63-492E-9755-3817CDFBAA21}" srcId="{232663DF-DA41-477C-BE70-737F8E90893B}" destId="{A8521C39-2243-42F5-8586-A8B5A80F6A08}" srcOrd="1" destOrd="0" parTransId="{2BDC60CA-CE41-4773-9394-1520197B3FC2}" sibTransId="{028E2FA3-B50B-4A1C-AC28-86FF5352C950}"/>
    <dgm:cxn modelId="{5CD11C18-9436-4E57-966A-BD195DBAAEA4}" srcId="{A8521C39-2243-42F5-8586-A8B5A80F6A08}" destId="{7935E059-B0D5-4FDE-8314-A27E11012D9E}" srcOrd="0" destOrd="0" parTransId="{E70495F0-CA22-464A-AEEB-2C7927ADC039}" sibTransId="{89CAB5C7-2340-4112-A930-DF913E91D2A9}"/>
    <dgm:cxn modelId="{DE93214C-FED7-4B4D-BE37-F09B4211565F}" type="presOf" srcId="{958CFACE-30E6-4A1D-8C0C-08C8A8580699}" destId="{0D1F0077-1482-4620-93F6-E2893B93F796}" srcOrd="0" destOrd="0" presId="urn:microsoft.com/office/officeart/2005/8/layout/hList9"/>
    <dgm:cxn modelId="{4EF93E84-16B7-4569-BB90-43D1F480DF38}" type="presOf" srcId="{D341B0D8-F304-46D9-977B-478085E6B7B3}" destId="{5F41EEF7-A973-4B4A-89AA-CDFD66FCB93A}" srcOrd="0" destOrd="0" presId="urn:microsoft.com/office/officeart/2005/8/layout/hList9"/>
    <dgm:cxn modelId="{BD577305-A7C3-4CBC-8752-E84DFD337CC7}" type="presOf" srcId="{958CFACE-30E6-4A1D-8C0C-08C8A8580699}" destId="{1414B132-B3A8-41D5-A99D-E065A082C5DF}" srcOrd="1" destOrd="0" presId="urn:microsoft.com/office/officeart/2005/8/layout/hList9"/>
    <dgm:cxn modelId="{EDADBA89-00AC-4867-B55E-A8E6FFEBCBBA}" type="presOf" srcId="{660975E7-5F21-4FFD-8D75-8834F1490EB3}" destId="{68CB3A96-A6E4-45DC-84F3-93E9DCF17C28}" srcOrd="0" destOrd="0" presId="urn:microsoft.com/office/officeart/2005/8/layout/hList9"/>
    <dgm:cxn modelId="{229D5184-22C7-425D-9D38-83220AC435BE}" type="presOf" srcId="{2B10E5B2-DDA2-4040-AA6B-6D2474F7E1AC}" destId="{6A1E952C-936B-4992-98D4-0D52B504DCB6}" srcOrd="0" destOrd="0" presId="urn:microsoft.com/office/officeart/2005/8/layout/hList9"/>
    <dgm:cxn modelId="{725DCBDC-93E8-4B25-B4D7-B53580B1C84C}" srcId="{660975E7-5F21-4FFD-8D75-8834F1490EB3}" destId="{958CFACE-30E6-4A1D-8C0C-08C8A8580699}" srcOrd="1" destOrd="0" parTransId="{665148D1-4F49-4240-84C9-45B603AE62B4}" sibTransId="{331381B6-CF5A-4C87-BFA0-8BE19798DFD9}"/>
    <dgm:cxn modelId="{CA431219-26C0-4C5C-B8E7-FD970298B157}" srcId="{A8521C39-2243-42F5-8586-A8B5A80F6A08}" destId="{D341B0D8-F304-46D9-977B-478085E6B7B3}" srcOrd="1" destOrd="0" parTransId="{BEB75D61-5E6D-4420-9A7E-2C7F69A13D96}" sibTransId="{AC0B2FCD-02FB-4D27-84EC-B068194D9942}"/>
    <dgm:cxn modelId="{05BAFF17-053A-41DA-8923-90AE7AE2696D}" type="presOf" srcId="{A8521C39-2243-42F5-8586-A8B5A80F6A08}" destId="{CE50BB73-04A1-494B-9630-E59DC9C906FD}" srcOrd="0" destOrd="0" presId="urn:microsoft.com/office/officeart/2005/8/layout/hList9"/>
    <dgm:cxn modelId="{B499658B-96BA-4738-B9C4-B950C0F0C558}" type="presOf" srcId="{232663DF-DA41-477C-BE70-737F8E90893B}" destId="{306A670C-1580-40D7-80C2-08554418B1F3}" srcOrd="0" destOrd="0" presId="urn:microsoft.com/office/officeart/2005/8/layout/hList9"/>
    <dgm:cxn modelId="{3F43950A-60EA-4431-82D7-DCBE9DC22AC2}" srcId="{660975E7-5F21-4FFD-8D75-8834F1490EB3}" destId="{2B10E5B2-DDA2-4040-AA6B-6D2474F7E1AC}" srcOrd="0" destOrd="0" parTransId="{91C6C824-26D2-4B82-9CAB-C4610D671130}" sibTransId="{3DF27CA9-8875-4231-8463-D44489E06E9B}"/>
    <dgm:cxn modelId="{D2C6B44C-776F-4D40-8A51-6F16B8AD2EF9}" type="presOf" srcId="{7935E059-B0D5-4FDE-8314-A27E11012D9E}" destId="{95E04FAC-B8A8-4802-872F-763C6829CDE0}" srcOrd="1" destOrd="0" presId="urn:microsoft.com/office/officeart/2005/8/layout/hList9"/>
    <dgm:cxn modelId="{4404E1E0-FCCF-4ECA-A6D1-946AE1E2D14D}" type="presOf" srcId="{2B10E5B2-DDA2-4040-AA6B-6D2474F7E1AC}" destId="{C6243242-C304-4AF0-A6F0-8896470E68C3}" srcOrd="1" destOrd="0" presId="urn:microsoft.com/office/officeart/2005/8/layout/hList9"/>
    <dgm:cxn modelId="{B86D2AEC-9811-41FD-B6B9-EF51BCDE0787}" type="presOf" srcId="{D341B0D8-F304-46D9-977B-478085E6B7B3}" destId="{7D4F95A2-9B4A-456F-B2E0-5E4EC9B8B9F7}" srcOrd="1" destOrd="0" presId="urn:microsoft.com/office/officeart/2005/8/layout/hList9"/>
    <dgm:cxn modelId="{C8B82760-F7F8-4D8F-9A83-9366DAA10DD5}" type="presOf" srcId="{7935E059-B0D5-4FDE-8314-A27E11012D9E}" destId="{6C483CC6-003F-4B72-B741-E16D6035B5F5}" srcOrd="0" destOrd="0" presId="urn:microsoft.com/office/officeart/2005/8/layout/hList9"/>
    <dgm:cxn modelId="{FD32B38F-9A23-4E03-9FA8-05789F1D464C}" srcId="{232663DF-DA41-477C-BE70-737F8E90893B}" destId="{660975E7-5F21-4FFD-8D75-8834F1490EB3}" srcOrd="0" destOrd="0" parTransId="{8FE6E949-C08A-42FC-9572-B9B6B570D099}" sibTransId="{E30291D0-1A06-4A66-A5EB-F8A85AE504EB}"/>
    <dgm:cxn modelId="{9A361685-42A2-43E8-B869-AAE969E7E045}" type="presParOf" srcId="{306A670C-1580-40D7-80C2-08554418B1F3}" destId="{EFB3148C-734E-4496-8956-578F18BCAE5A}" srcOrd="0" destOrd="0" presId="urn:microsoft.com/office/officeart/2005/8/layout/hList9"/>
    <dgm:cxn modelId="{E7ECA88E-DAB5-4F46-AA45-A19BC490B641}" type="presParOf" srcId="{306A670C-1580-40D7-80C2-08554418B1F3}" destId="{FEFFCBBC-00DD-4054-84E0-932D12C08930}" srcOrd="1" destOrd="0" presId="urn:microsoft.com/office/officeart/2005/8/layout/hList9"/>
    <dgm:cxn modelId="{DF48C741-D56E-43B9-BC52-D908BFD6524E}" type="presParOf" srcId="{FEFFCBBC-00DD-4054-84E0-932D12C08930}" destId="{9A4937AE-F92A-4763-AC31-AFC57B0E0408}" srcOrd="0" destOrd="0" presId="urn:microsoft.com/office/officeart/2005/8/layout/hList9"/>
    <dgm:cxn modelId="{5216F0FC-3FEC-4FCA-9FCF-104CE9462915}" type="presParOf" srcId="{FEFFCBBC-00DD-4054-84E0-932D12C08930}" destId="{488843A7-CFC7-4E7B-9F3A-C31179D6C8E6}" srcOrd="1" destOrd="0" presId="urn:microsoft.com/office/officeart/2005/8/layout/hList9"/>
    <dgm:cxn modelId="{D66DD39C-736E-49EB-8BA8-2377DE33F302}" type="presParOf" srcId="{488843A7-CFC7-4E7B-9F3A-C31179D6C8E6}" destId="{6A1E952C-936B-4992-98D4-0D52B504DCB6}" srcOrd="0" destOrd="0" presId="urn:microsoft.com/office/officeart/2005/8/layout/hList9"/>
    <dgm:cxn modelId="{DE449DEC-2199-4FE5-8416-306B71488972}" type="presParOf" srcId="{488843A7-CFC7-4E7B-9F3A-C31179D6C8E6}" destId="{C6243242-C304-4AF0-A6F0-8896470E68C3}" srcOrd="1" destOrd="0" presId="urn:microsoft.com/office/officeart/2005/8/layout/hList9"/>
    <dgm:cxn modelId="{DFCE4093-54EE-4618-BEF3-828666E357AF}" type="presParOf" srcId="{FEFFCBBC-00DD-4054-84E0-932D12C08930}" destId="{AF290EC4-2544-4D3C-A8D0-407AFC85E0DF}" srcOrd="2" destOrd="0" presId="urn:microsoft.com/office/officeart/2005/8/layout/hList9"/>
    <dgm:cxn modelId="{3496BF10-C387-4427-ABC8-E0F2A8AAFFFA}" type="presParOf" srcId="{AF290EC4-2544-4D3C-A8D0-407AFC85E0DF}" destId="{0D1F0077-1482-4620-93F6-E2893B93F796}" srcOrd="0" destOrd="0" presId="urn:microsoft.com/office/officeart/2005/8/layout/hList9"/>
    <dgm:cxn modelId="{B2B52AB2-E786-4B29-9C82-90D361D8BA6E}" type="presParOf" srcId="{AF290EC4-2544-4D3C-A8D0-407AFC85E0DF}" destId="{1414B132-B3A8-41D5-A99D-E065A082C5DF}" srcOrd="1" destOrd="0" presId="urn:microsoft.com/office/officeart/2005/8/layout/hList9"/>
    <dgm:cxn modelId="{DF4D35C7-CC0A-46B5-993F-2260605FCD8E}" type="presParOf" srcId="{306A670C-1580-40D7-80C2-08554418B1F3}" destId="{84F132C1-E9A9-4E15-BD97-3DAF9F26A912}" srcOrd="2" destOrd="0" presId="urn:microsoft.com/office/officeart/2005/8/layout/hList9"/>
    <dgm:cxn modelId="{BF92E69E-88FA-4BCC-B2A2-CF9F1AB0ACB1}" type="presParOf" srcId="{306A670C-1580-40D7-80C2-08554418B1F3}" destId="{68CB3A96-A6E4-45DC-84F3-93E9DCF17C28}" srcOrd="3" destOrd="0" presId="urn:microsoft.com/office/officeart/2005/8/layout/hList9"/>
    <dgm:cxn modelId="{E21B1B77-236B-481E-8EAE-80E28BC8B4AA}" type="presParOf" srcId="{306A670C-1580-40D7-80C2-08554418B1F3}" destId="{DCE0B5C6-5C00-41C8-9F42-1C594FA99882}" srcOrd="4" destOrd="0" presId="urn:microsoft.com/office/officeart/2005/8/layout/hList9"/>
    <dgm:cxn modelId="{D262A426-19EA-4B96-A447-4AFA583C8A0E}" type="presParOf" srcId="{306A670C-1580-40D7-80C2-08554418B1F3}" destId="{457C380E-934B-42DD-AEE6-AB04A75338D6}" srcOrd="5" destOrd="0" presId="urn:microsoft.com/office/officeart/2005/8/layout/hList9"/>
    <dgm:cxn modelId="{F8A77781-F645-4876-AAE4-007D90728FE9}" type="presParOf" srcId="{306A670C-1580-40D7-80C2-08554418B1F3}" destId="{91BD47B4-8828-420E-A961-6D22A9EA5330}" srcOrd="6" destOrd="0" presId="urn:microsoft.com/office/officeart/2005/8/layout/hList9"/>
    <dgm:cxn modelId="{BD8B9813-C160-4E06-86E0-A118AA599D63}" type="presParOf" srcId="{91BD47B4-8828-420E-A961-6D22A9EA5330}" destId="{E5799FBF-EB8C-4806-9439-9615D2354341}" srcOrd="0" destOrd="0" presId="urn:microsoft.com/office/officeart/2005/8/layout/hList9"/>
    <dgm:cxn modelId="{EFF7036B-00F2-46E4-A497-D8A8CC60AC8F}" type="presParOf" srcId="{91BD47B4-8828-420E-A961-6D22A9EA5330}" destId="{D1FD87C6-87A3-4BB1-BD2D-13E920BA4D7C}" srcOrd="1" destOrd="0" presId="urn:microsoft.com/office/officeart/2005/8/layout/hList9"/>
    <dgm:cxn modelId="{C80FA68C-B3AF-49E0-9D03-60D9C4C68139}" type="presParOf" srcId="{D1FD87C6-87A3-4BB1-BD2D-13E920BA4D7C}" destId="{6C483CC6-003F-4B72-B741-E16D6035B5F5}" srcOrd="0" destOrd="0" presId="urn:microsoft.com/office/officeart/2005/8/layout/hList9"/>
    <dgm:cxn modelId="{3BF6BB16-3631-4C87-B697-F1FD58A2CB57}" type="presParOf" srcId="{D1FD87C6-87A3-4BB1-BD2D-13E920BA4D7C}" destId="{95E04FAC-B8A8-4802-872F-763C6829CDE0}" srcOrd="1" destOrd="0" presId="urn:microsoft.com/office/officeart/2005/8/layout/hList9"/>
    <dgm:cxn modelId="{1F955B30-CD3C-401F-B8CF-A0CB701C0B90}" type="presParOf" srcId="{91BD47B4-8828-420E-A961-6D22A9EA5330}" destId="{3FA9A2EE-A30A-440A-B440-E52E09677980}" srcOrd="2" destOrd="0" presId="urn:microsoft.com/office/officeart/2005/8/layout/hList9"/>
    <dgm:cxn modelId="{8BC48B2D-DD5B-4AF6-9834-05C11CBAE71B}" type="presParOf" srcId="{3FA9A2EE-A30A-440A-B440-E52E09677980}" destId="{5F41EEF7-A973-4B4A-89AA-CDFD66FCB93A}" srcOrd="0" destOrd="0" presId="urn:microsoft.com/office/officeart/2005/8/layout/hList9"/>
    <dgm:cxn modelId="{C0878B64-0266-4B43-B498-D31B78335025}" type="presParOf" srcId="{3FA9A2EE-A30A-440A-B440-E52E09677980}" destId="{7D4F95A2-9B4A-456F-B2E0-5E4EC9B8B9F7}" srcOrd="1" destOrd="0" presId="urn:microsoft.com/office/officeart/2005/8/layout/hList9"/>
    <dgm:cxn modelId="{0C741DD6-E88F-468C-B9E8-7A3813597977}" type="presParOf" srcId="{306A670C-1580-40D7-80C2-08554418B1F3}" destId="{3AEA0C56-631A-454A-BB9F-258AE4BAC54E}" srcOrd="7" destOrd="0" presId="urn:microsoft.com/office/officeart/2005/8/layout/hList9"/>
    <dgm:cxn modelId="{6DBD9E69-279C-4AC3-B564-71F3EDDB2D2D}" type="presParOf" srcId="{306A670C-1580-40D7-80C2-08554418B1F3}" destId="{CE50BB73-04A1-494B-9630-E59DC9C906FD}" srcOrd="8" destOrd="0" presId="urn:microsoft.com/office/officeart/2005/8/layout/hList9"/>
  </dgm:cxnLst>
  <dgm:bg/>
  <dgm:whole/>
</dgm:dataModel>
</file>

<file path=ppt/diagrams/data3.xml><?xml version="1.0" encoding="utf-8"?>
<dgm:dataModel xmlns:dgm="http://schemas.openxmlformats.org/drawingml/2006/diagram" xmlns:a="http://schemas.openxmlformats.org/drawingml/2006/main">
  <dgm:ptLst>
    <dgm:pt modelId="{D5165C99-CF03-42E8-8ABE-312F2CA1264F}" type="doc">
      <dgm:prSet loTypeId="urn:microsoft.com/office/officeart/2005/8/layout/vList5" loCatId="list" qsTypeId="urn:microsoft.com/office/officeart/2005/8/quickstyle/simple1" qsCatId="simple" csTypeId="urn:microsoft.com/office/officeart/2005/8/colors/accent1_2" csCatId="accent1" phldr="1"/>
      <dgm:spPr/>
      <dgm:t>
        <a:bodyPr/>
        <a:lstStyle/>
        <a:p>
          <a:endParaRPr lang="en-US"/>
        </a:p>
      </dgm:t>
    </dgm:pt>
    <dgm:pt modelId="{FB43A6AE-4DD3-4759-863B-61EDEDCCE5B6}">
      <dgm:prSet phldrT="[Text]" custT="1"/>
      <dgm:spPr>
        <a:solidFill>
          <a:schemeClr val="bg2">
            <a:lumMod val="75000"/>
          </a:schemeClr>
        </a:solidFill>
      </dgm:spPr>
      <dgm:t>
        <a:bodyPr/>
        <a:lstStyle/>
        <a:p>
          <a:r>
            <a:rPr lang="en-US" sz="2400" dirty="0" smtClean="0">
              <a:solidFill>
                <a:schemeClr val="tx1"/>
              </a:solidFill>
              <a:latin typeface="Times New Roman" pitchFamily="18" charset="0"/>
              <a:cs typeface="Times New Roman" pitchFamily="18" charset="0"/>
            </a:rPr>
            <a:t>Socioeconomic variables</a:t>
          </a:r>
          <a:endParaRPr lang="en-US" sz="2400" dirty="0">
            <a:solidFill>
              <a:schemeClr val="tx1"/>
            </a:solidFill>
            <a:latin typeface="Times New Roman" pitchFamily="18" charset="0"/>
            <a:cs typeface="Times New Roman" pitchFamily="18" charset="0"/>
          </a:endParaRPr>
        </a:p>
      </dgm:t>
    </dgm:pt>
    <dgm:pt modelId="{EB173B9B-0CF4-4CD7-BBD6-5C3880FD4D83}" type="parTrans" cxnId="{AFFD1A2C-1287-4362-B884-0E73D9E14123}">
      <dgm:prSet/>
      <dgm:spPr/>
      <dgm:t>
        <a:bodyPr/>
        <a:lstStyle/>
        <a:p>
          <a:endParaRPr lang="en-US"/>
        </a:p>
      </dgm:t>
    </dgm:pt>
    <dgm:pt modelId="{F2850774-28C7-450B-B2D8-40DB7D940E02}" type="sibTrans" cxnId="{AFFD1A2C-1287-4362-B884-0E73D9E14123}">
      <dgm:prSet/>
      <dgm:spPr/>
      <dgm:t>
        <a:bodyPr/>
        <a:lstStyle/>
        <a:p>
          <a:endParaRPr lang="en-US"/>
        </a:p>
      </dgm:t>
    </dgm:pt>
    <dgm:pt modelId="{8C1F08A4-8E72-4BE1-BAC9-6E8177ACE8D9}">
      <dgm:prSet phldrT="[Text]" custT="1"/>
      <dgm:spPr>
        <a:solidFill>
          <a:schemeClr val="accent4">
            <a:lumMod val="60000"/>
            <a:lumOff val="40000"/>
            <a:alpha val="90000"/>
          </a:schemeClr>
        </a:solidFill>
        <a:ln>
          <a:solidFill>
            <a:schemeClr val="accent4">
              <a:lumMod val="75000"/>
              <a:alpha val="90000"/>
            </a:schemeClr>
          </a:solidFill>
        </a:ln>
      </dgm:spPr>
      <dgm:t>
        <a:bodyPr/>
        <a:lstStyle/>
        <a:p>
          <a:r>
            <a:rPr lang="en-US" sz="2400" dirty="0" smtClean="0">
              <a:latin typeface="Times New Roman" pitchFamily="18" charset="0"/>
              <a:cs typeface="Times New Roman" pitchFamily="18" charset="0"/>
            </a:rPr>
            <a:t>type of house , family, separate kitchen, type of toilet, woman’s  and husband education</a:t>
          </a:r>
          <a:r>
            <a:rPr lang="en-US" sz="2000" dirty="0" smtClean="0">
              <a:latin typeface="Times New Roman" pitchFamily="18" charset="0"/>
              <a:cs typeface="Times New Roman" pitchFamily="18" charset="0"/>
            </a:rPr>
            <a:t>.</a:t>
          </a:r>
          <a:endParaRPr lang="en-US" sz="2000" dirty="0">
            <a:latin typeface="Times New Roman" pitchFamily="18" charset="0"/>
            <a:cs typeface="Times New Roman" pitchFamily="18" charset="0"/>
          </a:endParaRPr>
        </a:p>
      </dgm:t>
    </dgm:pt>
    <dgm:pt modelId="{2FECCF62-8F19-422F-91B1-5E3CFC2F7809}" type="parTrans" cxnId="{B89F1918-70AA-4A4E-A6DB-4760EE2EA707}">
      <dgm:prSet/>
      <dgm:spPr/>
      <dgm:t>
        <a:bodyPr/>
        <a:lstStyle/>
        <a:p>
          <a:endParaRPr lang="en-US"/>
        </a:p>
      </dgm:t>
    </dgm:pt>
    <dgm:pt modelId="{518A5ADF-8442-4FB4-AF92-5022D2083CCA}" type="sibTrans" cxnId="{B89F1918-70AA-4A4E-A6DB-4760EE2EA707}">
      <dgm:prSet/>
      <dgm:spPr/>
      <dgm:t>
        <a:bodyPr/>
        <a:lstStyle/>
        <a:p>
          <a:endParaRPr lang="en-US"/>
        </a:p>
      </dgm:t>
    </dgm:pt>
    <dgm:pt modelId="{CBD74CCE-4646-4AF8-BB90-B3C482131472}">
      <dgm:prSet phldrT="[Text]" custT="1"/>
      <dgm:spPr>
        <a:solidFill>
          <a:schemeClr val="accent2">
            <a:lumMod val="75000"/>
          </a:schemeClr>
        </a:solidFill>
      </dgm:spPr>
      <dgm:t>
        <a:bodyPr/>
        <a:lstStyle/>
        <a:p>
          <a:r>
            <a:rPr lang="en-US" sz="2400" dirty="0" smtClean="0">
              <a:solidFill>
                <a:schemeClr val="tx1"/>
              </a:solidFill>
              <a:latin typeface="Times New Roman" pitchFamily="18" charset="0"/>
              <a:cs typeface="Times New Roman" pitchFamily="18" charset="0"/>
            </a:rPr>
            <a:t>Biological variables</a:t>
          </a:r>
          <a:endParaRPr lang="en-US" sz="2400" dirty="0">
            <a:solidFill>
              <a:schemeClr val="tx1"/>
            </a:solidFill>
            <a:latin typeface="Times New Roman" pitchFamily="18" charset="0"/>
            <a:cs typeface="Times New Roman" pitchFamily="18" charset="0"/>
          </a:endParaRPr>
        </a:p>
      </dgm:t>
    </dgm:pt>
    <dgm:pt modelId="{95511541-B936-4601-991D-6ED3258BA9D7}" type="parTrans" cxnId="{C0AA21A8-A22E-44EC-8E26-B0D22CC5D657}">
      <dgm:prSet/>
      <dgm:spPr/>
      <dgm:t>
        <a:bodyPr/>
        <a:lstStyle/>
        <a:p>
          <a:endParaRPr lang="en-US"/>
        </a:p>
      </dgm:t>
    </dgm:pt>
    <dgm:pt modelId="{064A521B-133A-46CF-8719-104D429ED327}" type="sibTrans" cxnId="{C0AA21A8-A22E-44EC-8E26-B0D22CC5D657}">
      <dgm:prSet/>
      <dgm:spPr/>
      <dgm:t>
        <a:bodyPr/>
        <a:lstStyle/>
        <a:p>
          <a:endParaRPr lang="en-US"/>
        </a:p>
      </dgm:t>
    </dgm:pt>
    <dgm:pt modelId="{4E1D3D87-A068-4845-863D-6E41633FBB1D}">
      <dgm:prSet phldrT="[Text]" custT="1"/>
      <dgm:spPr>
        <a:solidFill>
          <a:schemeClr val="accent4">
            <a:lumMod val="75000"/>
            <a:alpha val="90000"/>
          </a:schemeClr>
        </a:solidFill>
        <a:ln>
          <a:solidFill>
            <a:schemeClr val="accent5">
              <a:lumMod val="50000"/>
              <a:alpha val="90000"/>
            </a:schemeClr>
          </a:solidFill>
        </a:ln>
      </dgm:spPr>
      <dgm:t>
        <a:bodyPr/>
        <a:lstStyle/>
        <a:p>
          <a:r>
            <a:rPr lang="en-US" sz="2400" dirty="0" smtClean="0">
              <a:latin typeface="Times New Roman" pitchFamily="18" charset="0"/>
              <a:cs typeface="Times New Roman" pitchFamily="18" charset="0"/>
            </a:rPr>
            <a:t>Current age, age at marriage, parity c/x during pregnancy</a:t>
          </a:r>
          <a:endParaRPr lang="en-US" sz="2400" dirty="0">
            <a:latin typeface="Times New Roman" pitchFamily="18" charset="0"/>
            <a:cs typeface="Times New Roman" pitchFamily="18" charset="0"/>
          </a:endParaRPr>
        </a:p>
      </dgm:t>
    </dgm:pt>
    <dgm:pt modelId="{A6F8CC3A-0AB7-43EC-AE2C-3D7B8953F782}" type="parTrans" cxnId="{F1962D4E-AFA9-45B1-A882-8C1569BD3C9D}">
      <dgm:prSet/>
      <dgm:spPr/>
      <dgm:t>
        <a:bodyPr/>
        <a:lstStyle/>
        <a:p>
          <a:endParaRPr lang="en-US"/>
        </a:p>
      </dgm:t>
    </dgm:pt>
    <dgm:pt modelId="{C692F9AD-BD04-4441-8F67-54A6220B4B8D}" type="sibTrans" cxnId="{F1962D4E-AFA9-45B1-A882-8C1569BD3C9D}">
      <dgm:prSet/>
      <dgm:spPr/>
      <dgm:t>
        <a:bodyPr/>
        <a:lstStyle/>
        <a:p>
          <a:endParaRPr lang="en-US"/>
        </a:p>
      </dgm:t>
    </dgm:pt>
    <dgm:pt modelId="{E4AEA10B-B7F6-4DCC-9640-6B037CC28486}">
      <dgm:prSet phldrT="[Text]" custT="1"/>
      <dgm:spPr>
        <a:solidFill>
          <a:schemeClr val="accent1">
            <a:lumMod val="75000"/>
          </a:schemeClr>
        </a:solidFill>
      </dgm:spPr>
      <dgm:t>
        <a:bodyPr/>
        <a:lstStyle/>
        <a:p>
          <a:r>
            <a:rPr lang="en-US" sz="2400" dirty="0" smtClean="0">
              <a:solidFill>
                <a:schemeClr val="tx1"/>
              </a:solidFill>
              <a:latin typeface="Times New Roman" pitchFamily="18" charset="0"/>
              <a:cs typeface="Times New Roman" pitchFamily="18" charset="0"/>
            </a:rPr>
            <a:t>Environmental variables</a:t>
          </a:r>
          <a:endParaRPr lang="en-US" sz="2400" dirty="0">
            <a:solidFill>
              <a:schemeClr val="tx1"/>
            </a:solidFill>
            <a:latin typeface="Times New Roman" pitchFamily="18" charset="0"/>
            <a:cs typeface="Times New Roman" pitchFamily="18" charset="0"/>
          </a:endParaRPr>
        </a:p>
      </dgm:t>
    </dgm:pt>
    <dgm:pt modelId="{153EEF71-FEC4-4AAB-A9DE-2B4A21A10E78}" type="parTrans" cxnId="{C7895C71-2849-4D9C-9F4C-C05E78C71C69}">
      <dgm:prSet/>
      <dgm:spPr/>
      <dgm:t>
        <a:bodyPr/>
        <a:lstStyle/>
        <a:p>
          <a:endParaRPr lang="en-US"/>
        </a:p>
      </dgm:t>
    </dgm:pt>
    <dgm:pt modelId="{F68613D3-5E51-4B87-A7DE-A694F201A577}" type="sibTrans" cxnId="{C7895C71-2849-4D9C-9F4C-C05E78C71C69}">
      <dgm:prSet/>
      <dgm:spPr/>
      <dgm:t>
        <a:bodyPr/>
        <a:lstStyle/>
        <a:p>
          <a:endParaRPr lang="en-US"/>
        </a:p>
      </dgm:t>
    </dgm:pt>
    <dgm:pt modelId="{AAF0D163-5A20-40D6-A0E4-01FAF44BD319}">
      <dgm:prSet phldrT="[Text]" custT="1"/>
      <dgm:spPr>
        <a:solidFill>
          <a:schemeClr val="accent3">
            <a:lumMod val="75000"/>
            <a:alpha val="90000"/>
          </a:schemeClr>
        </a:solidFill>
        <a:ln>
          <a:solidFill>
            <a:schemeClr val="accent4">
              <a:lumMod val="50000"/>
              <a:alpha val="90000"/>
            </a:schemeClr>
          </a:solidFill>
        </a:ln>
      </dgm:spPr>
      <dgm:t>
        <a:bodyPr/>
        <a:lstStyle/>
        <a:p>
          <a:r>
            <a:rPr lang="en-US" sz="2400" dirty="0" smtClean="0">
              <a:latin typeface="Times New Roman" pitchFamily="18" charset="0"/>
              <a:cs typeface="Times New Roman" pitchFamily="18" charset="0"/>
            </a:rPr>
            <a:t>Utilization of health facilities </a:t>
          </a:r>
          <a:endParaRPr lang="en-US" sz="2400" dirty="0">
            <a:latin typeface="Times New Roman" pitchFamily="18" charset="0"/>
            <a:cs typeface="Times New Roman" pitchFamily="18" charset="0"/>
          </a:endParaRPr>
        </a:p>
      </dgm:t>
    </dgm:pt>
    <dgm:pt modelId="{D858CA60-7670-41CF-8B90-FCBF600DF08A}" type="parTrans" cxnId="{AD7964B1-2520-4055-8C05-8A68FB4FD562}">
      <dgm:prSet/>
      <dgm:spPr/>
      <dgm:t>
        <a:bodyPr/>
        <a:lstStyle/>
        <a:p>
          <a:endParaRPr lang="en-US"/>
        </a:p>
      </dgm:t>
    </dgm:pt>
    <dgm:pt modelId="{1FC4A4F7-709E-41C1-AC5A-CDBFF7A4A171}" type="sibTrans" cxnId="{AD7964B1-2520-4055-8C05-8A68FB4FD562}">
      <dgm:prSet/>
      <dgm:spPr/>
      <dgm:t>
        <a:bodyPr/>
        <a:lstStyle/>
        <a:p>
          <a:endParaRPr lang="en-US"/>
        </a:p>
      </dgm:t>
    </dgm:pt>
    <dgm:pt modelId="{895F1AEB-1F54-4B9F-A490-45FAEBCF112F}">
      <dgm:prSet phldrT="[Text]" custT="1"/>
      <dgm:spPr>
        <a:solidFill>
          <a:schemeClr val="accent3">
            <a:lumMod val="75000"/>
            <a:alpha val="90000"/>
          </a:schemeClr>
        </a:solidFill>
        <a:ln>
          <a:solidFill>
            <a:schemeClr val="accent4">
              <a:lumMod val="50000"/>
              <a:alpha val="90000"/>
            </a:schemeClr>
          </a:solidFill>
        </a:ln>
      </dgm:spPr>
      <dgm:t>
        <a:bodyPr/>
        <a:lstStyle/>
        <a:p>
          <a:r>
            <a:rPr lang="en-US" sz="2400" dirty="0" smtClean="0">
              <a:latin typeface="Times New Roman" pitchFamily="18" charset="0"/>
              <a:cs typeface="Times New Roman" pitchFamily="18" charset="0"/>
            </a:rPr>
            <a:t>ANC, delivery care, distance of residence from HF.</a:t>
          </a:r>
          <a:endParaRPr lang="en-US" sz="2400" dirty="0">
            <a:latin typeface="Times New Roman" pitchFamily="18" charset="0"/>
            <a:cs typeface="Times New Roman" pitchFamily="18" charset="0"/>
          </a:endParaRPr>
        </a:p>
      </dgm:t>
    </dgm:pt>
    <dgm:pt modelId="{826A8E65-A5D1-4424-94A6-4C55FE909CD3}" type="parTrans" cxnId="{590C70F9-0E0A-43B5-B5E3-948B2336C090}">
      <dgm:prSet/>
      <dgm:spPr/>
      <dgm:t>
        <a:bodyPr/>
        <a:lstStyle/>
        <a:p>
          <a:endParaRPr lang="en-US"/>
        </a:p>
      </dgm:t>
    </dgm:pt>
    <dgm:pt modelId="{3070CA65-F450-4775-B572-5AD126F59A2A}" type="sibTrans" cxnId="{590C70F9-0E0A-43B5-B5E3-948B2336C090}">
      <dgm:prSet/>
      <dgm:spPr/>
      <dgm:t>
        <a:bodyPr/>
        <a:lstStyle/>
        <a:p>
          <a:endParaRPr lang="en-US"/>
        </a:p>
      </dgm:t>
    </dgm:pt>
    <dgm:pt modelId="{B4D17971-7B87-431A-9073-5C55DEEA72FB}" type="pres">
      <dgm:prSet presAssocID="{D5165C99-CF03-42E8-8ABE-312F2CA1264F}" presName="Name0" presStyleCnt="0">
        <dgm:presLayoutVars>
          <dgm:dir/>
          <dgm:animLvl val="lvl"/>
          <dgm:resizeHandles val="exact"/>
        </dgm:presLayoutVars>
      </dgm:prSet>
      <dgm:spPr/>
      <dgm:t>
        <a:bodyPr/>
        <a:lstStyle/>
        <a:p>
          <a:endParaRPr lang="en-US"/>
        </a:p>
      </dgm:t>
    </dgm:pt>
    <dgm:pt modelId="{902BC6E7-97FE-4A6C-B563-DF14C166714F}" type="pres">
      <dgm:prSet presAssocID="{FB43A6AE-4DD3-4759-863B-61EDEDCCE5B6}" presName="linNode" presStyleCnt="0"/>
      <dgm:spPr/>
    </dgm:pt>
    <dgm:pt modelId="{ECB718A6-A667-474C-B2E9-107901569E19}" type="pres">
      <dgm:prSet presAssocID="{FB43A6AE-4DD3-4759-863B-61EDEDCCE5B6}" presName="parentText" presStyleLbl="node1" presStyleIdx="0" presStyleCnt="3">
        <dgm:presLayoutVars>
          <dgm:chMax val="1"/>
          <dgm:bulletEnabled val="1"/>
        </dgm:presLayoutVars>
      </dgm:prSet>
      <dgm:spPr/>
      <dgm:t>
        <a:bodyPr/>
        <a:lstStyle/>
        <a:p>
          <a:endParaRPr lang="en-US"/>
        </a:p>
      </dgm:t>
    </dgm:pt>
    <dgm:pt modelId="{E1C2AA6A-8D10-408F-A8C7-AE5C3DFD0929}" type="pres">
      <dgm:prSet presAssocID="{FB43A6AE-4DD3-4759-863B-61EDEDCCE5B6}" presName="descendantText" presStyleLbl="alignAccFollowNode1" presStyleIdx="0" presStyleCnt="3">
        <dgm:presLayoutVars>
          <dgm:bulletEnabled val="1"/>
        </dgm:presLayoutVars>
      </dgm:prSet>
      <dgm:spPr/>
      <dgm:t>
        <a:bodyPr/>
        <a:lstStyle/>
        <a:p>
          <a:endParaRPr lang="en-US"/>
        </a:p>
      </dgm:t>
    </dgm:pt>
    <dgm:pt modelId="{262F6204-FC66-487B-A7AC-D1C25BFD8EC3}" type="pres">
      <dgm:prSet presAssocID="{F2850774-28C7-450B-B2D8-40DB7D940E02}" presName="sp" presStyleCnt="0"/>
      <dgm:spPr/>
    </dgm:pt>
    <dgm:pt modelId="{4EF87F92-7AA5-4032-BD4B-503D2F32A65C}" type="pres">
      <dgm:prSet presAssocID="{CBD74CCE-4646-4AF8-BB90-B3C482131472}" presName="linNode" presStyleCnt="0"/>
      <dgm:spPr/>
    </dgm:pt>
    <dgm:pt modelId="{A76DE24E-8ECF-4C94-835D-6AD06FC78556}" type="pres">
      <dgm:prSet presAssocID="{CBD74CCE-4646-4AF8-BB90-B3C482131472}" presName="parentText" presStyleLbl="node1" presStyleIdx="1" presStyleCnt="3">
        <dgm:presLayoutVars>
          <dgm:chMax val="1"/>
          <dgm:bulletEnabled val="1"/>
        </dgm:presLayoutVars>
      </dgm:prSet>
      <dgm:spPr/>
      <dgm:t>
        <a:bodyPr/>
        <a:lstStyle/>
        <a:p>
          <a:endParaRPr lang="en-US"/>
        </a:p>
      </dgm:t>
    </dgm:pt>
    <dgm:pt modelId="{88691429-6861-4913-B29E-7D467F2B728E}" type="pres">
      <dgm:prSet presAssocID="{CBD74CCE-4646-4AF8-BB90-B3C482131472}" presName="descendantText" presStyleLbl="alignAccFollowNode1" presStyleIdx="1" presStyleCnt="3" custScaleY="100000" custLinFactNeighborX="2339" custLinFactNeighborY="-6867">
        <dgm:presLayoutVars>
          <dgm:bulletEnabled val="1"/>
        </dgm:presLayoutVars>
      </dgm:prSet>
      <dgm:spPr/>
      <dgm:t>
        <a:bodyPr/>
        <a:lstStyle/>
        <a:p>
          <a:endParaRPr lang="en-US"/>
        </a:p>
      </dgm:t>
    </dgm:pt>
    <dgm:pt modelId="{2105AFE3-510B-47BE-A5CE-7F2B15215B5B}" type="pres">
      <dgm:prSet presAssocID="{064A521B-133A-46CF-8719-104D429ED327}" presName="sp" presStyleCnt="0"/>
      <dgm:spPr/>
    </dgm:pt>
    <dgm:pt modelId="{EE844172-3B03-4334-BE99-2837A9FF3205}" type="pres">
      <dgm:prSet presAssocID="{E4AEA10B-B7F6-4DCC-9640-6B037CC28486}" presName="linNode" presStyleCnt="0"/>
      <dgm:spPr/>
    </dgm:pt>
    <dgm:pt modelId="{AD7B19E2-6158-4D8A-825F-70A0CCE3BBF7}" type="pres">
      <dgm:prSet presAssocID="{E4AEA10B-B7F6-4DCC-9640-6B037CC28486}" presName="parentText" presStyleLbl="node1" presStyleIdx="2" presStyleCnt="3" custLinFactNeighborY="-979">
        <dgm:presLayoutVars>
          <dgm:chMax val="1"/>
          <dgm:bulletEnabled val="1"/>
        </dgm:presLayoutVars>
      </dgm:prSet>
      <dgm:spPr/>
      <dgm:t>
        <a:bodyPr/>
        <a:lstStyle/>
        <a:p>
          <a:endParaRPr lang="en-US"/>
        </a:p>
      </dgm:t>
    </dgm:pt>
    <dgm:pt modelId="{B76A87C5-4044-4D11-B896-2052EADF636F}" type="pres">
      <dgm:prSet presAssocID="{E4AEA10B-B7F6-4DCC-9640-6B037CC28486}" presName="descendantText" presStyleLbl="alignAccFollowNode1" presStyleIdx="2" presStyleCnt="3">
        <dgm:presLayoutVars>
          <dgm:bulletEnabled val="1"/>
        </dgm:presLayoutVars>
      </dgm:prSet>
      <dgm:spPr/>
      <dgm:t>
        <a:bodyPr/>
        <a:lstStyle/>
        <a:p>
          <a:endParaRPr lang="en-US"/>
        </a:p>
      </dgm:t>
    </dgm:pt>
  </dgm:ptLst>
  <dgm:cxnLst>
    <dgm:cxn modelId="{C7895C71-2849-4D9C-9F4C-C05E78C71C69}" srcId="{D5165C99-CF03-42E8-8ABE-312F2CA1264F}" destId="{E4AEA10B-B7F6-4DCC-9640-6B037CC28486}" srcOrd="2" destOrd="0" parTransId="{153EEF71-FEC4-4AAB-A9DE-2B4A21A10E78}" sibTransId="{F68613D3-5E51-4B87-A7DE-A694F201A577}"/>
    <dgm:cxn modelId="{D79CC824-243E-4CC4-9E8A-6E93C069DF46}" type="presOf" srcId="{CBD74CCE-4646-4AF8-BB90-B3C482131472}" destId="{A76DE24E-8ECF-4C94-835D-6AD06FC78556}" srcOrd="0" destOrd="0" presId="urn:microsoft.com/office/officeart/2005/8/layout/vList5"/>
    <dgm:cxn modelId="{A599293D-A017-4555-88DF-CDD65291523D}" type="presOf" srcId="{8C1F08A4-8E72-4BE1-BAC9-6E8177ACE8D9}" destId="{E1C2AA6A-8D10-408F-A8C7-AE5C3DFD0929}" srcOrd="0" destOrd="0" presId="urn:microsoft.com/office/officeart/2005/8/layout/vList5"/>
    <dgm:cxn modelId="{2C608566-1314-4CC6-AE9F-CFFF1DA4FD92}" type="presOf" srcId="{E4AEA10B-B7F6-4DCC-9640-6B037CC28486}" destId="{AD7B19E2-6158-4D8A-825F-70A0CCE3BBF7}" srcOrd="0" destOrd="0" presId="urn:microsoft.com/office/officeart/2005/8/layout/vList5"/>
    <dgm:cxn modelId="{B89F1918-70AA-4A4E-A6DB-4760EE2EA707}" srcId="{FB43A6AE-4DD3-4759-863B-61EDEDCCE5B6}" destId="{8C1F08A4-8E72-4BE1-BAC9-6E8177ACE8D9}" srcOrd="0" destOrd="0" parTransId="{2FECCF62-8F19-422F-91B1-5E3CFC2F7809}" sibTransId="{518A5ADF-8442-4FB4-AF92-5022D2083CCA}"/>
    <dgm:cxn modelId="{AD7964B1-2520-4055-8C05-8A68FB4FD562}" srcId="{E4AEA10B-B7F6-4DCC-9640-6B037CC28486}" destId="{AAF0D163-5A20-40D6-A0E4-01FAF44BD319}" srcOrd="0" destOrd="0" parTransId="{D858CA60-7670-41CF-8B90-FCBF600DF08A}" sibTransId="{1FC4A4F7-709E-41C1-AC5A-CDBFF7A4A171}"/>
    <dgm:cxn modelId="{CCBD0286-623F-4142-8680-0CAFE8C9E788}" type="presOf" srcId="{D5165C99-CF03-42E8-8ABE-312F2CA1264F}" destId="{B4D17971-7B87-431A-9073-5C55DEEA72FB}" srcOrd="0" destOrd="0" presId="urn:microsoft.com/office/officeart/2005/8/layout/vList5"/>
    <dgm:cxn modelId="{590C70F9-0E0A-43B5-B5E3-948B2336C090}" srcId="{E4AEA10B-B7F6-4DCC-9640-6B037CC28486}" destId="{895F1AEB-1F54-4B9F-A490-45FAEBCF112F}" srcOrd="1" destOrd="0" parTransId="{826A8E65-A5D1-4424-94A6-4C55FE909CD3}" sibTransId="{3070CA65-F450-4775-B572-5AD126F59A2A}"/>
    <dgm:cxn modelId="{FD15D8ED-8195-456D-BEF9-A85C4824668F}" type="presOf" srcId="{895F1AEB-1F54-4B9F-A490-45FAEBCF112F}" destId="{B76A87C5-4044-4D11-B896-2052EADF636F}" srcOrd="0" destOrd="1" presId="urn:microsoft.com/office/officeart/2005/8/layout/vList5"/>
    <dgm:cxn modelId="{C2DE32D9-BD56-49B3-AB28-32E56DC68F88}" type="presOf" srcId="{AAF0D163-5A20-40D6-A0E4-01FAF44BD319}" destId="{B76A87C5-4044-4D11-B896-2052EADF636F}" srcOrd="0" destOrd="0" presId="urn:microsoft.com/office/officeart/2005/8/layout/vList5"/>
    <dgm:cxn modelId="{7E54BC1F-62E3-4DD7-80A0-BB2EDB474E2A}" type="presOf" srcId="{FB43A6AE-4DD3-4759-863B-61EDEDCCE5B6}" destId="{ECB718A6-A667-474C-B2E9-107901569E19}" srcOrd="0" destOrd="0" presId="urn:microsoft.com/office/officeart/2005/8/layout/vList5"/>
    <dgm:cxn modelId="{C0AA21A8-A22E-44EC-8E26-B0D22CC5D657}" srcId="{D5165C99-CF03-42E8-8ABE-312F2CA1264F}" destId="{CBD74CCE-4646-4AF8-BB90-B3C482131472}" srcOrd="1" destOrd="0" parTransId="{95511541-B936-4601-991D-6ED3258BA9D7}" sibTransId="{064A521B-133A-46CF-8719-104D429ED327}"/>
    <dgm:cxn modelId="{AFFD1A2C-1287-4362-B884-0E73D9E14123}" srcId="{D5165C99-CF03-42E8-8ABE-312F2CA1264F}" destId="{FB43A6AE-4DD3-4759-863B-61EDEDCCE5B6}" srcOrd="0" destOrd="0" parTransId="{EB173B9B-0CF4-4CD7-BBD6-5C3880FD4D83}" sibTransId="{F2850774-28C7-450B-B2D8-40DB7D940E02}"/>
    <dgm:cxn modelId="{F1962D4E-AFA9-45B1-A882-8C1569BD3C9D}" srcId="{CBD74CCE-4646-4AF8-BB90-B3C482131472}" destId="{4E1D3D87-A068-4845-863D-6E41633FBB1D}" srcOrd="0" destOrd="0" parTransId="{A6F8CC3A-0AB7-43EC-AE2C-3D7B8953F782}" sibTransId="{C692F9AD-BD04-4441-8F67-54A6220B4B8D}"/>
    <dgm:cxn modelId="{ADDD2605-E189-4B05-88FD-14DBAAE927C3}" type="presOf" srcId="{4E1D3D87-A068-4845-863D-6E41633FBB1D}" destId="{88691429-6861-4913-B29E-7D467F2B728E}" srcOrd="0" destOrd="0" presId="urn:microsoft.com/office/officeart/2005/8/layout/vList5"/>
    <dgm:cxn modelId="{F52D334F-C51D-4C66-A38F-C74CDDEFC13E}" type="presParOf" srcId="{B4D17971-7B87-431A-9073-5C55DEEA72FB}" destId="{902BC6E7-97FE-4A6C-B563-DF14C166714F}" srcOrd="0" destOrd="0" presId="urn:microsoft.com/office/officeart/2005/8/layout/vList5"/>
    <dgm:cxn modelId="{02BC2CA1-2A75-4C70-AF07-3ED63FFA0CDD}" type="presParOf" srcId="{902BC6E7-97FE-4A6C-B563-DF14C166714F}" destId="{ECB718A6-A667-474C-B2E9-107901569E19}" srcOrd="0" destOrd="0" presId="urn:microsoft.com/office/officeart/2005/8/layout/vList5"/>
    <dgm:cxn modelId="{17BF99FA-DE78-430C-8527-7AD209CF812A}" type="presParOf" srcId="{902BC6E7-97FE-4A6C-B563-DF14C166714F}" destId="{E1C2AA6A-8D10-408F-A8C7-AE5C3DFD0929}" srcOrd="1" destOrd="0" presId="urn:microsoft.com/office/officeart/2005/8/layout/vList5"/>
    <dgm:cxn modelId="{33D8768D-87C2-4767-BAFC-8F967D422832}" type="presParOf" srcId="{B4D17971-7B87-431A-9073-5C55DEEA72FB}" destId="{262F6204-FC66-487B-A7AC-D1C25BFD8EC3}" srcOrd="1" destOrd="0" presId="urn:microsoft.com/office/officeart/2005/8/layout/vList5"/>
    <dgm:cxn modelId="{3F894634-0BF9-4BF6-AA23-57177403DF73}" type="presParOf" srcId="{B4D17971-7B87-431A-9073-5C55DEEA72FB}" destId="{4EF87F92-7AA5-4032-BD4B-503D2F32A65C}" srcOrd="2" destOrd="0" presId="urn:microsoft.com/office/officeart/2005/8/layout/vList5"/>
    <dgm:cxn modelId="{8CD5A50A-1996-4DF1-8DE3-3FA8DCFF38E5}" type="presParOf" srcId="{4EF87F92-7AA5-4032-BD4B-503D2F32A65C}" destId="{A76DE24E-8ECF-4C94-835D-6AD06FC78556}" srcOrd="0" destOrd="0" presId="urn:microsoft.com/office/officeart/2005/8/layout/vList5"/>
    <dgm:cxn modelId="{C197CE00-A7E5-4474-A0A8-F5682D86C35A}" type="presParOf" srcId="{4EF87F92-7AA5-4032-BD4B-503D2F32A65C}" destId="{88691429-6861-4913-B29E-7D467F2B728E}" srcOrd="1" destOrd="0" presId="urn:microsoft.com/office/officeart/2005/8/layout/vList5"/>
    <dgm:cxn modelId="{12CC22D5-9DD6-4660-BE50-AC491FBA55ED}" type="presParOf" srcId="{B4D17971-7B87-431A-9073-5C55DEEA72FB}" destId="{2105AFE3-510B-47BE-A5CE-7F2B15215B5B}" srcOrd="3" destOrd="0" presId="urn:microsoft.com/office/officeart/2005/8/layout/vList5"/>
    <dgm:cxn modelId="{E7ECDA61-9D31-4DE8-AD8F-30492F1E664E}" type="presParOf" srcId="{B4D17971-7B87-431A-9073-5C55DEEA72FB}" destId="{EE844172-3B03-4334-BE99-2837A9FF3205}" srcOrd="4" destOrd="0" presId="urn:microsoft.com/office/officeart/2005/8/layout/vList5"/>
    <dgm:cxn modelId="{BA5FF658-0B21-43A5-9B60-7E8EDC2FD836}" type="presParOf" srcId="{EE844172-3B03-4334-BE99-2837A9FF3205}" destId="{AD7B19E2-6158-4D8A-825F-70A0CCE3BBF7}" srcOrd="0" destOrd="0" presId="urn:microsoft.com/office/officeart/2005/8/layout/vList5"/>
    <dgm:cxn modelId="{1294A779-33CA-4C5C-9A1D-920D8F619F43}" type="presParOf" srcId="{EE844172-3B03-4334-BE99-2837A9FF3205}" destId="{B76A87C5-4044-4D11-B896-2052EADF636F}" srcOrd="1"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hProcess7">
  <dgm:title val=""/>
  <dgm:desc val=""/>
  <dgm:catLst>
    <dgm:cat type="process" pri="21000"/>
    <dgm:cat type="list" pri="90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Lst>
      <dgm:cxnLst>
        <dgm:cxn modelId="4" srcId="0" destId="1" srcOrd="0" destOrd="0"/>
        <dgm:cxn modelId="5" srcId="0" destId="2" srcOrd="1" destOrd="0"/>
        <dgm:cxn modelId="6" srcId="0" destId="3" srcOrd="2" destOrd="0"/>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h" for="ch" forName="compositeNode" refType="h"/>
      <dgm:constr type="w" for="ch" forName="compositeNode" refType="w"/>
      <dgm:constr type="w" for="ch" forName="hSp" refType="w" refFor="ch" refForName="compositeNode" fact="-0.035"/>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08"/>
      <dgm:constr type="primFontSz" for="des" forName="parentNode" op="equ"/>
      <dgm:constr type="primFontSz" for="des" forName="childNode" op="equ"/>
    </dgm:constrLst>
    <dgm:ruleLst/>
    <dgm:forEach name="Name4" axis="ch" ptType="node">
      <dgm:layoutNode name="compositeNode">
        <dgm:varLst>
          <dgm:bulletEnabled val="1"/>
        </dgm:varLst>
        <dgm:alg type="composite"/>
        <dgm:choose name="Name5">
          <dgm:if name="Name6" func="var" arg="dir" op="equ" val="norm">
            <dgm:constrLst>
              <dgm:constr type="h" refType="w" op="lte" fact="1.2"/>
              <dgm:constr type="w" for="ch" forName="bgRect" refType="w"/>
              <dgm:constr type="h" for="ch" forName="bgRect" refType="h"/>
              <dgm:constr type="t" for="ch" forName="bgRect"/>
              <dgm:constr type="l" for="ch" forName="bgRect"/>
              <dgm:constr type="w" for="ch" forName="parentNode" refType="w" refFor="ch" refForName="bgRect" fact="0.2"/>
              <dgm:constr type="h" for="ch" forName="parentNode" refType="h" fact="0.82"/>
              <dgm:constr type="t" for="ch" forName="parentNode"/>
              <dgm:constr type="l" for="ch" forName="parentNode"/>
              <dgm:constr type="r" for="ch" forName="childNode" refType="r" refFor="ch" refForName="bgRect" fact="0.945"/>
              <dgm:constr type="h" for="ch" forName="childNode" refType="h" refFor="ch" refForName="bgRect" op="equ"/>
              <dgm:constr type="t" for="ch" forName="childNode"/>
              <dgm:constr type="l" for="ch" forName="childNode" refType="r" refFor="ch" refForName="parentNode"/>
            </dgm:constrLst>
          </dgm:if>
          <dgm:else name="Name7">
            <dgm:constrLst>
              <dgm:constr type="h" refType="w" op="lte" fact="1.2"/>
              <dgm:constr type="w" for="ch" forName="bgRect" refType="w"/>
              <dgm:constr type="h" for="ch" forName="bgRect" refType="h"/>
              <dgm:constr type="t" for="ch" forName="bgRect"/>
              <dgm:constr type="r" for="ch" forName="bgRect" refType="w"/>
              <dgm:constr type="w" for="ch" forName="parentNode" refType="w" refFor="ch" refForName="bgRect" fact="0.2"/>
              <dgm:constr type="h" for="ch" forName="parentNode" refType="h" fact="0.82"/>
              <dgm:constr type="t" for="ch" forName="parentNode"/>
              <dgm:constr type="r" for="ch" forName="parentNode" refType="w"/>
              <dgm:constr type="h" for="ch" forName="childNode" refType="h" refFor="ch" refForName="bgRect"/>
              <dgm:constr type="t" for="ch" forName="childNode"/>
              <dgm:constr type="r" for="ch" forName="childNode" refType="l" refFor="ch" refForName="parentNode"/>
              <dgm:constr type="l" for="ch" forName="childNode" refType="w" refFor="ch" refForName="bgRect" fact="0.055"/>
            </dgm:constrLst>
          </dgm:else>
        </dgm:choose>
        <dgm:ruleLst>
          <dgm:rule type="w" for="ch" forName="childNode" val="NaN" fact="NaN" max="30"/>
        </dgm:ruleLst>
        <dgm:layoutNode name="bgRect" styleLbl="node1">
          <dgm:alg type="sp"/>
          <dgm:shape xmlns:r="http://schemas.openxmlformats.org/officeDocument/2006/relationships" type="roundRect" r:blip="" zOrderOff="-1">
            <dgm:adjLst>
              <dgm:adj idx="1" val="0.05"/>
            </dgm:adjLst>
          </dgm:shape>
          <dgm:presOf axis="self"/>
          <dgm:constrLst/>
          <dgm:ruleLst/>
        </dgm:layoutNode>
        <dgm:layoutNode name="parentNode" styleLbl="node1">
          <dgm:varLst>
            <dgm:chMax val="0"/>
            <dgm:bulletEnabled val="1"/>
          </dgm:varLst>
          <dgm:choose name="Name8">
            <dgm:if name="Name9" func="var" arg="dir" op="equ" val="norm">
              <dgm:alg type="tx">
                <dgm:param type="autoTxRot" val="grav"/>
                <dgm:param type="txAnchorVert" val="t"/>
                <dgm:param type="parTxLTRAlign" val="r"/>
                <dgm:param type="parTxRTLAlign" val="r"/>
              </dgm:alg>
              <dgm:shape xmlns:r="http://schemas.openxmlformats.org/officeDocument/2006/relationships" rot="270" type="rect" r:blip="" hideGeom="1">
                <dgm:adjLst/>
              </dgm:shape>
              <dgm:presOf axis="self"/>
              <dgm:constrLst>
                <dgm:constr type="primFontSz" val="65"/>
                <dgm:constr type="lMarg"/>
                <dgm:constr type="rMarg" refType="primFontSz" fact="0.35"/>
                <dgm:constr type="tMarg" refType="primFontSz" fact="0.27"/>
                <dgm:constr type="bMarg"/>
              </dgm:constrLst>
            </dgm:if>
            <dgm:else name="Name10">
              <dgm:alg type="tx">
                <dgm:param type="autoTxRot" val="grav"/>
                <dgm:param type="txAnchorVert" val="t"/>
                <dgm:param type="parTxLTRAlign" val="l"/>
                <dgm:param type="parTxRTLAlign" val="l"/>
              </dgm:alg>
              <dgm:shape xmlns:r="http://schemas.openxmlformats.org/officeDocument/2006/relationships" rot="90" type="rect" r:blip="" hideGeom="1">
                <dgm:adjLst/>
              </dgm:shape>
              <dgm:presOf axis="self"/>
              <dgm:constrLst>
                <dgm:constr type="primFontSz" val="65"/>
                <dgm:constr type="lMarg" refType="primFontSz" fact="0.35"/>
                <dgm:constr type="rMarg"/>
                <dgm:constr type="tMarg" refType="primFontSz" fact="0.27"/>
                <dgm:constr type="bMarg"/>
              </dgm:constrLst>
            </dgm:else>
          </dgm:choose>
          <dgm:ruleLst>
            <dgm:rule type="primFontSz" val="5" fact="NaN" max="NaN"/>
          </dgm:ruleLst>
        </dgm:layoutNode>
        <dgm:choose name="Name11">
          <dgm:if name="Name12" axis="ch" ptType="node" func="cnt" op="gte" val="1">
            <dgm:layoutNode name="childNode" styleLbl="node1" moveWith="bgRect">
              <dgm:varLst>
                <dgm:bulletEnabled val="1"/>
              </dgm:varLst>
              <dgm:alg type="tx">
                <dgm:param type="parTxLTRAlign" val="l"/>
                <dgm:param type="parTxRTLAlign" val="r"/>
                <dgm:param type="txAnchorVert" val="t"/>
              </dgm:alg>
              <dgm:shape xmlns:r="http://schemas.openxmlformats.org/officeDocument/2006/relationships" type="rect" r:blip="" hideGeom="1">
                <dgm:adjLst/>
              </dgm:shape>
              <dgm:presOf axis="des" ptType="node"/>
              <dgm:constrLst>
                <dgm:constr type="primFontSz" val="65"/>
                <dgm:constr type="lMarg"/>
                <dgm:constr type="bMarg"/>
                <dgm:constr type="tMarg" refType="primFontSz" fact="0.27"/>
                <dgm:constr type="rMarg"/>
              </dgm:constrLst>
              <dgm:ruleLst>
                <dgm:rule type="primFontSz" val="5" fact="NaN" max="NaN"/>
              </dgm:ruleLst>
            </dgm:layoutNode>
          </dgm:if>
          <dgm:else name="Name13"/>
        </dgm:choose>
      </dgm:layoutNode>
      <dgm:forEach name="Name14" axis="followSib" ptType="sibTrans" cnt="1">
        <dgm:layoutNode name="hSp">
          <dgm:alg type="sp"/>
          <dgm:shape xmlns:r="http://schemas.openxmlformats.org/officeDocument/2006/relationships" r:blip="">
            <dgm:adjLst/>
          </dgm:shape>
          <dgm:presOf/>
          <dgm:constrLst/>
          <dgm:ruleLst/>
        </dgm:layoutNode>
        <dgm:layoutNode name="vProcSp" moveWith="bgRect">
          <dgm:alg type="lin">
            <dgm:param type="linDir" val="fromT"/>
          </dgm:alg>
          <dgm:shape xmlns:r="http://schemas.openxmlformats.org/officeDocument/2006/relationships" r:blip="">
            <dgm:adjLst/>
          </dgm:shape>
          <dgm:presOf/>
          <dgm:constrLst>
            <dgm:constr type="w" for="ch" forName="vSp1" refType="w"/>
            <dgm:constr type="w" for="ch" forName="simulatedConn" refType="w"/>
            <dgm:constr type="w" for="ch" forName="vSp2" refType="w"/>
          </dgm:constrLst>
          <dgm:ruleLst/>
          <dgm:layoutNode name="vSp1">
            <dgm:alg type="sp"/>
            <dgm:shape xmlns:r="http://schemas.openxmlformats.org/officeDocument/2006/relationships" r:blip="">
              <dgm:adjLst/>
            </dgm:shape>
            <dgm:presOf/>
            <dgm:constrLst/>
            <dgm:ruleLst/>
          </dgm:layoutNode>
          <dgm:layoutNode name="simulatedConn" styleLbl="solidFgAcc1">
            <dgm:alg type="sp"/>
            <dgm:choose name="Name15">
              <dgm:if name="Name16" func="var" arg="dir" op="equ" val="norm">
                <dgm:shape xmlns:r="http://schemas.openxmlformats.org/officeDocument/2006/relationships" rot="90" type="flowChartExtract" r:blip="">
                  <dgm:adjLst/>
                </dgm:shape>
              </dgm:if>
              <dgm:else name="Name17">
                <dgm:shape xmlns:r="http://schemas.openxmlformats.org/officeDocument/2006/relationships" rot="-90" type="flowChartExtract" r:blip="">
                  <dgm:adjLst/>
                </dgm:shape>
              </dgm:else>
            </dgm:choose>
            <dgm:presOf/>
            <dgm:constrLst/>
            <dgm:ruleLst/>
          </dgm:layoutNode>
          <dgm:layoutNode name="vSp2">
            <dgm:alg type="sp"/>
            <dgm:shape xmlns:r="http://schemas.openxmlformats.org/officeDocument/2006/relationships" r:blip="">
              <dgm:adjLst/>
            </dgm:shape>
            <dgm:presOf/>
            <dgm:constrLst/>
            <dgm:ruleLst/>
          </dgm:layoutNode>
        </dgm:layoutNode>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F4DA5A0-7FB3-4327-A227-4FEF412D7C2E}" type="datetimeFigureOut">
              <a:rPr lang="en-US" smtClean="0"/>
              <a:pPr/>
              <a:t>16/02/2010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1466607-DA6C-450A-9752-6CB335C7056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41466607-DA6C-450A-9752-6CB335C70565}"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23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41466607-DA6C-450A-9752-6CB335C70565}"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3D94545-A293-4F56-AA53-3B3E4F810E33}" type="datetimeFigureOut">
              <a:rPr lang="en-US" smtClean="0"/>
              <a:pPr/>
              <a:t>16/02/2010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496A6A1-81B9-48DB-88FE-4C4ACA1F5D9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93D94545-A293-4F56-AA53-3B3E4F810E33}" type="datetimeFigureOut">
              <a:rPr lang="en-US" smtClean="0"/>
              <a:pPr/>
              <a:t>16/02/2010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496A6A1-81B9-48DB-88FE-4C4ACA1F5D9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3D94545-A293-4F56-AA53-3B3E4F810E33}" type="datetimeFigureOut">
              <a:rPr lang="en-US" smtClean="0"/>
              <a:pPr/>
              <a:t>16/02/2010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496A6A1-81B9-48DB-88FE-4C4ACA1F5D92}"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93D94545-A293-4F56-AA53-3B3E4F810E33}" type="datetimeFigureOut">
              <a:rPr lang="en-US" smtClean="0"/>
              <a:pPr/>
              <a:t>16/02/2010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496A6A1-81B9-48DB-88FE-4C4ACA1F5D9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93D94545-A293-4F56-AA53-3B3E4F810E33}" type="datetimeFigureOut">
              <a:rPr lang="en-US" smtClean="0"/>
              <a:pPr/>
              <a:t>16/02/2010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496A6A1-81B9-48DB-88FE-4C4ACA1F5D92}"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3D94545-A293-4F56-AA53-3B3E4F810E33}" type="datetimeFigureOut">
              <a:rPr lang="en-US" smtClean="0"/>
              <a:pPr/>
              <a:t>16/02/2010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496A6A1-81B9-48DB-88FE-4C4ACA1F5D9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8.xml"/><Relationship Id="rId1" Type="http://schemas.openxmlformats.org/officeDocument/2006/relationships/slideLayout" Target="../slideLayouts/slideLayout8.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9.xml"/><Relationship Id="rId1" Type="http://schemas.openxmlformats.org/officeDocument/2006/relationships/slideLayout" Target="../slideLayouts/slideLayout8.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0"/>
            <a:ext cx="7391400" cy="3505200"/>
          </a:xfrm>
        </p:spPr>
        <p:txBody>
          <a:bodyPr>
            <a:normAutofit fontScale="90000"/>
          </a:bodyPr>
          <a:lstStyle/>
          <a:p>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r>
            <a:br>
              <a:rPr lang="en-US"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R</a:t>
            </a:r>
            <a:r>
              <a:rPr lang="en-US" sz="3600" b="1" dirty="0" smtClean="0">
                <a:latin typeface="Times New Roman" pitchFamily="18" charset="0"/>
                <a:cs typeface="Times New Roman" pitchFamily="18" charset="0"/>
              </a:rPr>
              <a:t>isk factors for maternal mortality in Delhi slums: A community-based case-control study.</a:t>
            </a:r>
            <a:br>
              <a:rPr lang="en-US" sz="3600" b="1" dirty="0" smtClean="0">
                <a:latin typeface="Times New Roman" pitchFamily="18" charset="0"/>
                <a:cs typeface="Times New Roman" pitchFamily="18" charset="0"/>
              </a:rPr>
            </a:br>
            <a:r>
              <a:rPr lang="en-US" b="1" dirty="0" smtClean="0">
                <a:latin typeface="Times New Roman" pitchFamily="18" charset="0"/>
                <a:cs typeface="Times New Roman" pitchFamily="18" charset="0"/>
              </a:rPr>
              <a:t/>
            </a:r>
            <a:br>
              <a:rPr lang="en-US" b="1" dirty="0" smtClean="0">
                <a:latin typeface="Times New Roman" pitchFamily="18" charset="0"/>
                <a:cs typeface="Times New Roman" pitchFamily="18" charset="0"/>
              </a:rPr>
            </a:b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762000" y="4038600"/>
            <a:ext cx="7707220" cy="1981200"/>
          </a:xfrm>
        </p:spPr>
        <p:txBody>
          <a:bodyPr>
            <a:normAutofit/>
          </a:bodyPr>
          <a:lstStyle/>
          <a:p>
            <a:endParaRPr lang="en-US" sz="2400" dirty="0" smtClean="0">
              <a:latin typeface="Times New Roman" pitchFamily="18" charset="0"/>
              <a:cs typeface="Times New Roman" pitchFamily="18" charset="0"/>
            </a:endParaRPr>
          </a:p>
          <a:p>
            <a:r>
              <a:rPr lang="en-US" sz="2400" dirty="0" smtClean="0">
                <a:solidFill>
                  <a:schemeClr val="tx1"/>
                </a:solidFill>
                <a:latin typeface="Times New Roman" pitchFamily="18" charset="0"/>
                <a:cs typeface="Times New Roman" pitchFamily="18" charset="0"/>
              </a:rPr>
              <a:t>Aggarwal A, Pandey A, Bhattacharya BN. Risk factors for maternal mortality in Delhi slums: A community-based case-control study. Indian J Med Sci 2007;61:517-26</a:t>
            </a:r>
            <a:r>
              <a:rPr lang="en-US" dirty="0" smtClean="0">
                <a:solidFill>
                  <a:schemeClr val="tx1"/>
                </a:solidFill>
                <a:latin typeface="Times New Roman" pitchFamily="18" charset="0"/>
                <a:cs typeface="Times New Roman" pitchFamily="18" charset="0"/>
              </a:rPr>
              <a:t/>
            </a:r>
            <a:br>
              <a:rPr lang="en-US" dirty="0" smtClean="0">
                <a:solidFill>
                  <a:schemeClr val="tx1"/>
                </a:solidFill>
                <a:latin typeface="Times New Roman" pitchFamily="18" charset="0"/>
                <a:cs typeface="Times New Roman" pitchFamily="18" charset="0"/>
              </a:rPr>
            </a:br>
            <a:endParaRPr lang="en-US"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95275"/>
            <a:ext cx="7239000" cy="1143000"/>
          </a:xfrm>
        </p:spPr>
        <p:txBody>
          <a:bodyPr>
            <a:normAutofit/>
          </a:bodyPr>
          <a:lstStyle/>
          <a:p>
            <a:r>
              <a:rPr lang="en-US" sz="3200" dirty="0" smtClean="0">
                <a:latin typeface="Times New Roman" pitchFamily="18" charset="0"/>
                <a:cs typeface="Times New Roman" pitchFamily="18" charset="0"/>
              </a:rPr>
              <a:t>Data collection: by pre-tested </a:t>
            </a:r>
            <a:r>
              <a:rPr lang="en-US" sz="3200" dirty="0" err="1" smtClean="0">
                <a:latin typeface="Times New Roman" pitchFamily="18" charset="0"/>
                <a:cs typeface="Times New Roman" pitchFamily="18" charset="0"/>
              </a:rPr>
              <a:t>questionnairs</a:t>
            </a:r>
            <a:endParaRPr lang="en-US" sz="3200" dirty="0">
              <a:latin typeface="Times New Roman" pitchFamily="18" charset="0"/>
              <a:cs typeface="Times New Roman" pitchFamily="18" charset="0"/>
            </a:endParaRPr>
          </a:p>
        </p:txBody>
      </p:sp>
      <p:graphicFrame>
        <p:nvGraphicFramePr>
          <p:cNvPr id="6" name="Content Placeholder 5"/>
          <p:cNvGraphicFramePr>
            <a:graphicFrameLocks noGrp="1"/>
          </p:cNvGraphicFramePr>
          <p:nvPr>
            <p:ph idx="1"/>
          </p:nvPr>
        </p:nvGraphicFramePr>
        <p:xfrm>
          <a:off x="0" y="1600200"/>
          <a:ext cx="7239000" cy="48466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own Arrow Callout 1"/>
          <p:cNvSpPr/>
          <p:nvPr/>
        </p:nvSpPr>
        <p:spPr>
          <a:xfrm>
            <a:off x="1905000" y="1676400"/>
            <a:ext cx="4724400" cy="4419600"/>
          </a:xfrm>
          <a:prstGeom prst="downArrowCallout">
            <a:avLst/>
          </a:prstGeom>
          <a:solidFill>
            <a:schemeClr val="accent4">
              <a:lumMod val="75000"/>
            </a:schemeClr>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200" b="1" dirty="0" smtClean="0">
                <a:solidFill>
                  <a:schemeClr val="tx1"/>
                </a:solidFill>
                <a:latin typeface="Agency FB" pitchFamily="34" charset="0"/>
              </a:rPr>
              <a:t>RESULTS</a:t>
            </a:r>
            <a:endParaRPr lang="en-US" sz="7200" b="1" dirty="0">
              <a:solidFill>
                <a:schemeClr val="tx1"/>
              </a:solidFill>
              <a:latin typeface="Agency FB"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219200"/>
          </a:xfrm>
        </p:spPr>
        <p:txBody>
          <a:bodyPr>
            <a:normAutofit/>
          </a:bodyPr>
          <a:lstStyle/>
          <a:p>
            <a:r>
              <a:rPr lang="en-US" dirty="0" smtClean="0">
                <a:latin typeface="Times New Roman" pitchFamily="18" charset="0"/>
                <a:cs typeface="Times New Roman" pitchFamily="18" charset="0"/>
              </a:rPr>
              <a:t>TABLE 1: CAUSES OF MATERNAL DEATHS (N=72)</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838200" y="1447800"/>
          <a:ext cx="6172200" cy="5197475"/>
        </p:xfrm>
        <a:graphic>
          <a:graphicData uri="http://schemas.openxmlformats.org/drawingml/2006/table">
            <a:tbl>
              <a:tblPr firstRow="1" bandRow="1">
                <a:tableStyleId>{5C22544A-7EE6-4342-B048-85BDC9FD1C3A}</a:tableStyleId>
              </a:tblPr>
              <a:tblGrid>
                <a:gridCol w="1809750"/>
                <a:gridCol w="1543050"/>
                <a:gridCol w="1295400"/>
                <a:gridCol w="1524000"/>
              </a:tblGrid>
              <a:tr h="609600">
                <a:tc>
                  <a:txBody>
                    <a:bodyPr/>
                    <a:lstStyle/>
                    <a:p>
                      <a:r>
                        <a:rPr lang="en-US" dirty="0" smtClean="0"/>
                        <a:t>CAUSES OF MATERNAL DEATHS</a:t>
                      </a:r>
                      <a:endParaRPr lang="en-US" dirty="0"/>
                    </a:p>
                  </a:txBody>
                  <a:tcPr/>
                </a:tc>
                <a:tc>
                  <a:txBody>
                    <a:bodyPr/>
                    <a:lstStyle/>
                    <a:p>
                      <a:r>
                        <a:rPr lang="en-US" dirty="0" smtClean="0"/>
                        <a:t> total PERCENTAGE (%)</a:t>
                      </a:r>
                      <a:endParaRPr lang="en-US" dirty="0"/>
                    </a:p>
                  </a:txBody>
                  <a:tcPr/>
                </a:tc>
                <a:tc>
                  <a:txBody>
                    <a:bodyPr/>
                    <a:lstStyle/>
                    <a:p>
                      <a:r>
                        <a:rPr lang="en-US" dirty="0" smtClean="0"/>
                        <a:t>NUMBER</a:t>
                      </a:r>
                      <a:endParaRPr lang="en-US" dirty="0"/>
                    </a:p>
                  </a:txBody>
                  <a:tcPr/>
                </a:tc>
                <a:tc>
                  <a:txBody>
                    <a:bodyPr/>
                    <a:lstStyle/>
                    <a:p>
                      <a:r>
                        <a:rPr lang="en-US" dirty="0" smtClean="0"/>
                        <a:t>PERCENTAGE</a:t>
                      </a:r>
                      <a:endParaRPr lang="en-US" dirty="0"/>
                    </a:p>
                  </a:txBody>
                  <a:tcPr/>
                </a:tc>
              </a:tr>
              <a:tr h="676275">
                <a:tc>
                  <a:txBody>
                    <a:bodyPr/>
                    <a:lstStyle/>
                    <a:p>
                      <a:r>
                        <a:rPr lang="en-US" dirty="0" smtClean="0">
                          <a:solidFill>
                            <a:srgbClr val="00B0F0"/>
                          </a:solidFill>
                        </a:rPr>
                        <a:t>Direct causes</a:t>
                      </a:r>
                      <a:endParaRPr lang="en-US" dirty="0">
                        <a:solidFill>
                          <a:srgbClr val="00B0F0"/>
                        </a:solidFill>
                      </a:endParaRPr>
                    </a:p>
                  </a:txBody>
                  <a:tcPr/>
                </a:tc>
                <a:tc rowSpan="6">
                  <a:txBody>
                    <a:bodyPr/>
                    <a:lstStyle/>
                    <a:p>
                      <a:r>
                        <a:rPr lang="en-US" dirty="0" smtClean="0"/>
                        <a:t> 43 (61.4) </a:t>
                      </a:r>
                    </a:p>
                    <a:p>
                      <a:endParaRPr lang="en-US" dirty="0" smtClean="0"/>
                    </a:p>
                    <a:p>
                      <a:endParaRPr lang="en-US" dirty="0" smtClean="0"/>
                    </a:p>
                    <a:p>
                      <a:endParaRPr lang="en-US" dirty="0"/>
                    </a:p>
                  </a:txBody>
                  <a:tcPr/>
                </a:tc>
                <a:tc>
                  <a:txBody>
                    <a:bodyPr/>
                    <a:lstStyle/>
                    <a:p>
                      <a:endParaRPr lang="en-US" dirty="0"/>
                    </a:p>
                  </a:txBody>
                  <a:tcPr/>
                </a:tc>
                <a:tc>
                  <a:txBody>
                    <a:bodyPr/>
                    <a:lstStyle/>
                    <a:p>
                      <a:endParaRPr lang="en-US"/>
                    </a:p>
                  </a:txBody>
                  <a:tcPr/>
                </a:tc>
              </a:tr>
              <a:tr h="370840">
                <a:tc>
                  <a:txBody>
                    <a:bodyPr/>
                    <a:lstStyle/>
                    <a:p>
                      <a:r>
                        <a:rPr lang="en-US" dirty="0" smtClean="0"/>
                        <a:t>PPH</a:t>
                      </a:r>
                      <a:endParaRPr lang="en-US" dirty="0"/>
                    </a:p>
                  </a:txBody>
                  <a:tcPr/>
                </a:tc>
                <a:tc vMerge="1">
                  <a:txBody>
                    <a:bodyPr/>
                    <a:lstStyle/>
                    <a:p>
                      <a:endParaRPr lang="en-US" dirty="0"/>
                    </a:p>
                  </a:txBody>
                  <a:tcPr/>
                </a:tc>
                <a:tc>
                  <a:txBody>
                    <a:bodyPr/>
                    <a:lstStyle/>
                    <a:p>
                      <a:pPr algn="r"/>
                      <a:r>
                        <a:rPr lang="en-US" dirty="0" smtClean="0"/>
                        <a:t>15</a:t>
                      </a:r>
                      <a:endParaRPr lang="en-US" dirty="0"/>
                    </a:p>
                  </a:txBody>
                  <a:tcPr/>
                </a:tc>
                <a:tc>
                  <a:txBody>
                    <a:bodyPr/>
                    <a:lstStyle/>
                    <a:p>
                      <a:pPr algn="r"/>
                      <a:r>
                        <a:rPr lang="en-US" dirty="0" smtClean="0"/>
                        <a:t>21.4</a:t>
                      </a:r>
                      <a:endParaRPr lang="en-US" dirty="0"/>
                    </a:p>
                  </a:txBody>
                  <a:tcPr/>
                </a:tc>
              </a:tr>
              <a:tr h="370840">
                <a:tc>
                  <a:txBody>
                    <a:bodyPr/>
                    <a:lstStyle/>
                    <a:p>
                      <a:r>
                        <a:rPr lang="en-US" dirty="0" smtClean="0"/>
                        <a:t>Retain placenta</a:t>
                      </a:r>
                      <a:endParaRPr lang="en-US" dirty="0"/>
                    </a:p>
                  </a:txBody>
                  <a:tcPr/>
                </a:tc>
                <a:tc vMerge="1">
                  <a:txBody>
                    <a:bodyPr/>
                    <a:lstStyle/>
                    <a:p>
                      <a:endParaRPr lang="en-US" dirty="0"/>
                    </a:p>
                  </a:txBody>
                  <a:tcPr/>
                </a:tc>
                <a:tc>
                  <a:txBody>
                    <a:bodyPr/>
                    <a:lstStyle/>
                    <a:p>
                      <a:pPr algn="r"/>
                      <a:r>
                        <a:rPr lang="en-US" dirty="0" smtClean="0"/>
                        <a:t>12</a:t>
                      </a:r>
                      <a:endParaRPr lang="en-US" dirty="0"/>
                    </a:p>
                  </a:txBody>
                  <a:tcPr/>
                </a:tc>
                <a:tc>
                  <a:txBody>
                    <a:bodyPr/>
                    <a:lstStyle/>
                    <a:p>
                      <a:pPr algn="r"/>
                      <a:r>
                        <a:rPr lang="en-US" dirty="0" smtClean="0"/>
                        <a:t>17.2</a:t>
                      </a:r>
                      <a:endParaRPr lang="en-US" dirty="0"/>
                    </a:p>
                  </a:txBody>
                  <a:tcPr/>
                </a:tc>
              </a:tr>
              <a:tr h="370840">
                <a:tc>
                  <a:txBody>
                    <a:bodyPr/>
                    <a:lstStyle/>
                    <a:p>
                      <a:r>
                        <a:rPr lang="en-US" dirty="0" smtClean="0"/>
                        <a:t>Sepsis</a:t>
                      </a:r>
                      <a:endParaRPr lang="en-US" dirty="0"/>
                    </a:p>
                  </a:txBody>
                  <a:tcPr/>
                </a:tc>
                <a:tc vMerge="1">
                  <a:txBody>
                    <a:bodyPr/>
                    <a:lstStyle/>
                    <a:p>
                      <a:endParaRPr lang="en-US" dirty="0"/>
                    </a:p>
                  </a:txBody>
                  <a:tcPr/>
                </a:tc>
                <a:tc>
                  <a:txBody>
                    <a:bodyPr/>
                    <a:lstStyle/>
                    <a:p>
                      <a:pPr algn="r"/>
                      <a:r>
                        <a:rPr lang="en-US" dirty="0" smtClean="0"/>
                        <a:t>8</a:t>
                      </a:r>
                      <a:endParaRPr lang="en-US" dirty="0"/>
                    </a:p>
                  </a:txBody>
                  <a:tcPr/>
                </a:tc>
                <a:tc>
                  <a:txBody>
                    <a:bodyPr/>
                    <a:lstStyle/>
                    <a:p>
                      <a:pPr algn="r"/>
                      <a:r>
                        <a:rPr lang="en-US" dirty="0" smtClean="0"/>
                        <a:t>11.4</a:t>
                      </a:r>
                      <a:endParaRPr lang="en-US" dirty="0"/>
                    </a:p>
                  </a:txBody>
                  <a:tcPr/>
                </a:tc>
              </a:tr>
              <a:tr h="370840">
                <a:tc>
                  <a:txBody>
                    <a:bodyPr/>
                    <a:lstStyle/>
                    <a:p>
                      <a:r>
                        <a:rPr lang="en-US" dirty="0" smtClean="0"/>
                        <a:t>Obstructed </a:t>
                      </a:r>
                      <a:r>
                        <a:rPr lang="en-US" dirty="0" err="1" smtClean="0"/>
                        <a:t>labour</a:t>
                      </a:r>
                      <a:endParaRPr lang="en-US" dirty="0"/>
                    </a:p>
                  </a:txBody>
                  <a:tcPr/>
                </a:tc>
                <a:tc vMerge="1">
                  <a:txBody>
                    <a:bodyPr/>
                    <a:lstStyle/>
                    <a:p>
                      <a:endParaRPr lang="en-US" dirty="0"/>
                    </a:p>
                  </a:txBody>
                  <a:tcPr/>
                </a:tc>
                <a:tc>
                  <a:txBody>
                    <a:bodyPr/>
                    <a:lstStyle/>
                    <a:p>
                      <a:pPr algn="r"/>
                      <a:r>
                        <a:rPr lang="en-US" dirty="0" smtClean="0"/>
                        <a:t>1</a:t>
                      </a:r>
                      <a:endParaRPr lang="en-US" dirty="0"/>
                    </a:p>
                  </a:txBody>
                  <a:tcPr/>
                </a:tc>
                <a:tc>
                  <a:txBody>
                    <a:bodyPr/>
                    <a:lstStyle/>
                    <a:p>
                      <a:pPr algn="r"/>
                      <a:r>
                        <a:rPr lang="en-US" dirty="0" smtClean="0"/>
                        <a:t>1.4</a:t>
                      </a:r>
                      <a:endParaRPr lang="en-US" dirty="0"/>
                    </a:p>
                  </a:txBody>
                  <a:tcPr/>
                </a:tc>
              </a:tr>
              <a:tr h="370840">
                <a:tc>
                  <a:txBody>
                    <a:bodyPr/>
                    <a:lstStyle/>
                    <a:p>
                      <a:r>
                        <a:rPr lang="en-US" dirty="0" smtClean="0"/>
                        <a:t>Embolism</a:t>
                      </a:r>
                      <a:endParaRPr lang="en-US" dirty="0"/>
                    </a:p>
                  </a:txBody>
                  <a:tcPr/>
                </a:tc>
                <a:tc vMerge="1">
                  <a:txBody>
                    <a:bodyPr/>
                    <a:lstStyle/>
                    <a:p>
                      <a:endParaRPr lang="en-US" dirty="0"/>
                    </a:p>
                  </a:txBody>
                  <a:tcPr/>
                </a:tc>
                <a:tc>
                  <a:txBody>
                    <a:bodyPr/>
                    <a:lstStyle/>
                    <a:p>
                      <a:pPr algn="r"/>
                      <a:r>
                        <a:rPr lang="en-US" dirty="0" smtClean="0"/>
                        <a:t>1</a:t>
                      </a:r>
                      <a:endParaRPr lang="en-US" dirty="0"/>
                    </a:p>
                  </a:txBody>
                  <a:tcPr/>
                </a:tc>
                <a:tc>
                  <a:txBody>
                    <a:bodyPr/>
                    <a:lstStyle/>
                    <a:p>
                      <a:pPr algn="r"/>
                      <a:r>
                        <a:rPr lang="en-US" dirty="0" smtClean="0"/>
                        <a:t>1.4</a:t>
                      </a:r>
                      <a:endParaRPr lang="en-US" dirty="0"/>
                    </a:p>
                  </a:txBody>
                  <a:tcPr/>
                </a:tc>
              </a:tr>
              <a:tr h="370840">
                <a:tc>
                  <a:txBody>
                    <a:bodyPr/>
                    <a:lstStyle/>
                    <a:p>
                      <a:r>
                        <a:rPr lang="en-US" dirty="0" smtClean="0">
                          <a:solidFill>
                            <a:srgbClr val="00B0F0"/>
                          </a:solidFill>
                        </a:rPr>
                        <a:t>Indirect causes</a:t>
                      </a:r>
                      <a:endParaRPr lang="en-US" dirty="0">
                        <a:solidFill>
                          <a:srgbClr val="00B0F0"/>
                        </a:solidFill>
                      </a:endParaRPr>
                    </a:p>
                  </a:txBody>
                  <a:tcPr/>
                </a:tc>
                <a:tc rowSpan="4">
                  <a:txBody>
                    <a:bodyPr/>
                    <a:lstStyle/>
                    <a:p>
                      <a:r>
                        <a:rPr lang="en-US" dirty="0" smtClean="0"/>
                        <a:t>27(38.6)</a:t>
                      </a:r>
                      <a:endParaRPr lang="en-US" dirty="0"/>
                    </a:p>
                  </a:txBody>
                  <a:tcPr/>
                </a:tc>
                <a:tc>
                  <a:txBody>
                    <a:bodyPr/>
                    <a:lstStyle/>
                    <a:p>
                      <a:pPr algn="r"/>
                      <a:endParaRPr lang="en-US" dirty="0"/>
                    </a:p>
                  </a:txBody>
                  <a:tcPr/>
                </a:tc>
                <a:tc>
                  <a:txBody>
                    <a:bodyPr/>
                    <a:lstStyle/>
                    <a:p>
                      <a:pPr algn="r"/>
                      <a:endParaRPr lang="en-US" dirty="0"/>
                    </a:p>
                  </a:txBody>
                  <a:tcPr/>
                </a:tc>
              </a:tr>
              <a:tr h="370840">
                <a:tc>
                  <a:txBody>
                    <a:bodyPr/>
                    <a:lstStyle/>
                    <a:p>
                      <a:r>
                        <a:rPr lang="en-US" dirty="0" err="1" smtClean="0"/>
                        <a:t>Anaemia</a:t>
                      </a:r>
                      <a:r>
                        <a:rPr lang="en-US" baseline="0" dirty="0" smtClean="0"/>
                        <a:t>  </a:t>
                      </a:r>
                      <a:endParaRPr lang="en-US" dirty="0"/>
                    </a:p>
                  </a:txBody>
                  <a:tcPr/>
                </a:tc>
                <a:tc vMerge="1">
                  <a:txBody>
                    <a:bodyPr/>
                    <a:lstStyle/>
                    <a:p>
                      <a:endParaRPr lang="en-US" dirty="0"/>
                    </a:p>
                  </a:txBody>
                  <a:tcPr/>
                </a:tc>
                <a:tc>
                  <a:txBody>
                    <a:bodyPr/>
                    <a:lstStyle/>
                    <a:p>
                      <a:pPr algn="r"/>
                      <a:r>
                        <a:rPr lang="en-US" dirty="0" smtClean="0"/>
                        <a:t>15</a:t>
                      </a:r>
                      <a:endParaRPr lang="en-US" dirty="0"/>
                    </a:p>
                  </a:txBody>
                  <a:tcPr/>
                </a:tc>
                <a:tc>
                  <a:txBody>
                    <a:bodyPr/>
                    <a:lstStyle/>
                    <a:p>
                      <a:pPr algn="r"/>
                      <a:r>
                        <a:rPr lang="en-US" dirty="0" smtClean="0"/>
                        <a:t>21.4</a:t>
                      </a:r>
                      <a:endParaRPr lang="en-US" dirty="0"/>
                    </a:p>
                  </a:txBody>
                  <a:tcPr/>
                </a:tc>
              </a:tr>
              <a:tr h="370840">
                <a:tc>
                  <a:txBody>
                    <a:bodyPr/>
                    <a:lstStyle/>
                    <a:p>
                      <a:r>
                        <a:rPr lang="en-US" dirty="0" smtClean="0"/>
                        <a:t>Post op</a:t>
                      </a:r>
                      <a:endParaRPr lang="en-US" dirty="0"/>
                    </a:p>
                  </a:txBody>
                  <a:tcPr/>
                </a:tc>
                <a:tc vMerge="1">
                  <a:txBody>
                    <a:bodyPr/>
                    <a:lstStyle/>
                    <a:p>
                      <a:endParaRPr lang="en-US" dirty="0"/>
                    </a:p>
                  </a:txBody>
                  <a:tcPr/>
                </a:tc>
                <a:tc>
                  <a:txBody>
                    <a:bodyPr/>
                    <a:lstStyle/>
                    <a:p>
                      <a:pPr algn="r"/>
                      <a:r>
                        <a:rPr lang="en-US" dirty="0" smtClean="0"/>
                        <a:t>6</a:t>
                      </a:r>
                      <a:endParaRPr lang="en-US" dirty="0"/>
                    </a:p>
                  </a:txBody>
                  <a:tcPr/>
                </a:tc>
                <a:tc>
                  <a:txBody>
                    <a:bodyPr/>
                    <a:lstStyle/>
                    <a:p>
                      <a:pPr algn="r"/>
                      <a:r>
                        <a:rPr lang="en-US" dirty="0" smtClean="0"/>
                        <a:t>8.6</a:t>
                      </a:r>
                      <a:endParaRPr lang="en-US" dirty="0"/>
                    </a:p>
                  </a:txBody>
                  <a:tcPr/>
                </a:tc>
              </a:tr>
              <a:tr h="370840">
                <a:tc>
                  <a:txBody>
                    <a:bodyPr/>
                    <a:lstStyle/>
                    <a:p>
                      <a:r>
                        <a:rPr lang="en-US" dirty="0" smtClean="0"/>
                        <a:t>Other</a:t>
                      </a:r>
                      <a:endParaRPr lang="en-US" dirty="0"/>
                    </a:p>
                  </a:txBody>
                  <a:tcPr/>
                </a:tc>
                <a:tc vMerge="1">
                  <a:txBody>
                    <a:bodyPr/>
                    <a:lstStyle/>
                    <a:p>
                      <a:endParaRPr lang="en-US" dirty="0"/>
                    </a:p>
                  </a:txBody>
                  <a:tcPr/>
                </a:tc>
                <a:tc>
                  <a:txBody>
                    <a:bodyPr/>
                    <a:lstStyle/>
                    <a:p>
                      <a:pPr algn="r"/>
                      <a:r>
                        <a:rPr lang="en-US" dirty="0" smtClean="0"/>
                        <a:t>12</a:t>
                      </a:r>
                      <a:endParaRPr lang="en-US" dirty="0"/>
                    </a:p>
                  </a:txBody>
                  <a:tcPr/>
                </a:tc>
                <a:tc>
                  <a:txBody>
                    <a:bodyPr/>
                    <a:lstStyle/>
                    <a:p>
                      <a:pPr algn="r"/>
                      <a:r>
                        <a:rPr lang="en-US" dirty="0" smtClean="0"/>
                        <a:t>17.2</a:t>
                      </a:r>
                      <a:endParaRPr lang="en-US" dirty="0"/>
                    </a:p>
                  </a:txBody>
                  <a:tcPr/>
                </a:tc>
              </a:tr>
            </a:tbl>
          </a:graphicData>
        </a:graphic>
      </p:graphicFrame>
      <p:sp>
        <p:nvSpPr>
          <p:cNvPr id="6" name="Content Placeholder 5"/>
          <p:cNvSpPr>
            <a:spLocks noGrp="1"/>
          </p:cNvSpPr>
          <p:nvPr>
            <p:ph idx="1"/>
          </p:nvPr>
        </p:nvSpPr>
        <p:spPr>
          <a:xfrm flipV="1">
            <a:off x="457200" y="6455736"/>
            <a:ext cx="7239000" cy="1011864"/>
          </a:xfrm>
          <a:solidFill>
            <a:schemeClr val="bg1"/>
          </a:solidFill>
        </p:spPr>
        <p:txBody>
          <a:bodyPr/>
          <a:lstStyle/>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Times New Roman" pitchFamily="18" charset="0"/>
                <a:cs typeface="Times New Roman" pitchFamily="18" charset="0"/>
              </a:rPr>
              <a:t>TABLE 2</a:t>
            </a:r>
            <a:endParaRPr lang="en-US" sz="2400"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No significant difference was found in household characteristics.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990600"/>
          </a:xfrm>
        </p:spPr>
        <p:txBody>
          <a:bodyPr>
            <a:normAutofit fontScale="90000"/>
          </a:bodyPr>
          <a:lstStyle/>
          <a:p>
            <a:r>
              <a:rPr lang="en-US" dirty="0" smtClean="0">
                <a:latin typeface="Times New Roman" pitchFamily="18" charset="0"/>
                <a:cs typeface="Times New Roman" pitchFamily="18" charset="0"/>
              </a:rPr>
              <a:t>TABLE 3:SE &amp;  REPRODUCTIVE CHARACTERSTICS</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81000" y="1177498"/>
          <a:ext cx="6647688" cy="5680502"/>
        </p:xfrm>
        <a:graphic>
          <a:graphicData uri="http://schemas.openxmlformats.org/drawingml/2006/table">
            <a:tbl>
              <a:tblPr firstRow="1" bandRow="1">
                <a:tableStyleId>{5C22544A-7EE6-4342-B048-85BDC9FD1C3A}</a:tableStyleId>
              </a:tblPr>
              <a:tblGrid>
                <a:gridCol w="1218438"/>
                <a:gridCol w="1809750"/>
                <a:gridCol w="1809750"/>
                <a:gridCol w="1809750"/>
              </a:tblGrid>
              <a:tr h="598373">
                <a:tc>
                  <a:txBody>
                    <a:bodyPr/>
                    <a:lstStyle/>
                    <a:p>
                      <a:r>
                        <a:rPr lang="en-US" dirty="0" smtClean="0">
                          <a:latin typeface="Times New Roman" pitchFamily="18" charset="0"/>
                          <a:cs typeface="Times New Roman" pitchFamily="18" charset="0"/>
                        </a:rPr>
                        <a:t>Variables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Case (%)</a:t>
                      </a:r>
                    </a:p>
                    <a:p>
                      <a:r>
                        <a:rPr lang="en-US" dirty="0" smtClean="0">
                          <a:latin typeface="Times New Roman" pitchFamily="18" charset="0"/>
                          <a:cs typeface="Times New Roman" pitchFamily="18" charset="0"/>
                        </a:rPr>
                        <a:t>(n=70)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Control( %)</a:t>
                      </a:r>
                    </a:p>
                    <a:p>
                      <a:r>
                        <a:rPr lang="en-US" dirty="0" smtClean="0">
                          <a:latin typeface="Times New Roman" pitchFamily="18" charset="0"/>
                          <a:cs typeface="Times New Roman" pitchFamily="18" charset="0"/>
                        </a:rPr>
                        <a:t>(n=384)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P Value</a:t>
                      </a:r>
                      <a:endParaRPr lang="en-US" dirty="0">
                        <a:latin typeface="Times New Roman" pitchFamily="18" charset="0"/>
                        <a:cs typeface="Times New Roman" pitchFamily="18" charset="0"/>
                      </a:endParaRPr>
                    </a:p>
                  </a:txBody>
                  <a:tcPr/>
                </a:tc>
              </a:tr>
              <a:tr h="396590">
                <a:tc gridSpan="4">
                  <a:txBody>
                    <a:bodyPr/>
                    <a:lstStyle/>
                    <a:p>
                      <a:r>
                        <a:rPr lang="en-US" b="1" dirty="0" smtClean="0">
                          <a:latin typeface="Times New Roman" pitchFamily="18" charset="0"/>
                          <a:cs typeface="Times New Roman" pitchFamily="18" charset="0"/>
                        </a:rPr>
                        <a:t>Education Level</a:t>
                      </a:r>
                      <a:endParaRPr lang="en-US" b="1"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86986">
                <a:tc>
                  <a:txBody>
                    <a:bodyPr/>
                    <a:lstStyle/>
                    <a:p>
                      <a:r>
                        <a:rPr lang="en-US" dirty="0" smtClean="0">
                          <a:latin typeface="Times New Roman" pitchFamily="18" charset="0"/>
                          <a:cs typeface="Times New Roman" pitchFamily="18" charset="0"/>
                        </a:rPr>
                        <a:t>Illiterate</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54 (77.1)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234(60.9)</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0.005</a:t>
                      </a:r>
                      <a:endParaRPr lang="en-US" dirty="0">
                        <a:latin typeface="Times New Roman" pitchFamily="18" charset="0"/>
                        <a:cs typeface="Times New Roman" pitchFamily="18" charset="0"/>
                      </a:endParaRPr>
                    </a:p>
                  </a:txBody>
                  <a:tcPr/>
                </a:tc>
              </a:tr>
              <a:tr h="386986">
                <a:tc>
                  <a:txBody>
                    <a:bodyPr/>
                    <a:lstStyle/>
                    <a:p>
                      <a:r>
                        <a:rPr lang="en-US" dirty="0" smtClean="0">
                          <a:latin typeface="Times New Roman" pitchFamily="18" charset="0"/>
                          <a:cs typeface="Times New Roman" pitchFamily="18" charset="0"/>
                        </a:rPr>
                        <a:t>Literate</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16(22.9)</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150(39.1)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Ns</a:t>
                      </a:r>
                      <a:endParaRPr lang="en-US" dirty="0">
                        <a:latin typeface="Times New Roman" pitchFamily="18" charset="0"/>
                        <a:cs typeface="Times New Roman" pitchFamily="18" charset="0"/>
                      </a:endParaRPr>
                    </a:p>
                  </a:txBody>
                  <a:tcPr/>
                </a:tc>
              </a:tr>
              <a:tr h="386986">
                <a:tc gridSpan="4">
                  <a:txBody>
                    <a:bodyPr/>
                    <a:lstStyle/>
                    <a:p>
                      <a:r>
                        <a:rPr lang="en-US" b="1" dirty="0" smtClean="0">
                          <a:latin typeface="Times New Roman" pitchFamily="18" charset="0"/>
                          <a:cs typeface="Times New Roman" pitchFamily="18" charset="0"/>
                        </a:rPr>
                        <a:t>Husband’s Education</a:t>
                      </a:r>
                      <a:r>
                        <a:rPr lang="en-US" b="1" baseline="0" dirty="0" smtClean="0">
                          <a:latin typeface="Times New Roman" pitchFamily="18" charset="0"/>
                          <a:cs typeface="Times New Roman" pitchFamily="18" charset="0"/>
                        </a:rPr>
                        <a:t> </a:t>
                      </a:r>
                      <a:endParaRPr lang="en-US" b="1"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86986">
                <a:tc>
                  <a:txBody>
                    <a:bodyPr/>
                    <a:lstStyle/>
                    <a:p>
                      <a:r>
                        <a:rPr lang="en-US" dirty="0" smtClean="0">
                          <a:latin typeface="Times New Roman" pitchFamily="18" charset="0"/>
                          <a:cs typeface="Times New Roman" pitchFamily="18" charset="0"/>
                        </a:rPr>
                        <a:t>Illiterate</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31(44.3)</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113(29.5)</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0.007</a:t>
                      </a:r>
                      <a:endParaRPr lang="en-US" dirty="0">
                        <a:latin typeface="Times New Roman" pitchFamily="18" charset="0"/>
                        <a:cs typeface="Times New Roman" pitchFamily="18" charset="0"/>
                      </a:endParaRPr>
                    </a:p>
                  </a:txBody>
                  <a:tcPr/>
                </a:tc>
              </a:tr>
              <a:tr h="386986">
                <a:tc>
                  <a:txBody>
                    <a:bodyPr/>
                    <a:lstStyle/>
                    <a:p>
                      <a:r>
                        <a:rPr lang="en-US" dirty="0" smtClean="0">
                          <a:latin typeface="Times New Roman" pitchFamily="18" charset="0"/>
                          <a:cs typeface="Times New Roman" pitchFamily="18" charset="0"/>
                        </a:rPr>
                        <a:t>Literate</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39(55.7)</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(70.5)</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Ns</a:t>
                      </a:r>
                      <a:endParaRPr lang="en-US" dirty="0">
                        <a:latin typeface="Times New Roman" pitchFamily="18" charset="0"/>
                        <a:cs typeface="Times New Roman" pitchFamily="18" charset="0"/>
                      </a:endParaRPr>
                    </a:p>
                  </a:txBody>
                  <a:tcPr/>
                </a:tc>
              </a:tr>
              <a:tr h="386986">
                <a:tc gridSpan="4">
                  <a:txBody>
                    <a:bodyPr/>
                    <a:lstStyle/>
                    <a:p>
                      <a:r>
                        <a:rPr lang="en-US" b="1" dirty="0" smtClean="0">
                          <a:latin typeface="Times New Roman" pitchFamily="18" charset="0"/>
                          <a:cs typeface="Times New Roman" pitchFamily="18" charset="0"/>
                        </a:rPr>
                        <a:t>Type of Family</a:t>
                      </a:r>
                      <a:endParaRPr lang="en-US" b="1"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86986">
                <a:tc>
                  <a:txBody>
                    <a:bodyPr/>
                    <a:lstStyle/>
                    <a:p>
                      <a:r>
                        <a:rPr lang="en-US" dirty="0" smtClean="0">
                          <a:latin typeface="Times New Roman" pitchFamily="18" charset="0"/>
                          <a:cs typeface="Times New Roman" pitchFamily="18" charset="0"/>
                        </a:rPr>
                        <a:t>Nuclear</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40(57.1)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262(68.2)</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0.03</a:t>
                      </a:r>
                      <a:endParaRPr lang="en-US" dirty="0">
                        <a:latin typeface="Times New Roman" pitchFamily="18" charset="0"/>
                        <a:cs typeface="Times New Roman" pitchFamily="18" charset="0"/>
                      </a:endParaRPr>
                    </a:p>
                  </a:txBody>
                  <a:tcPr/>
                </a:tc>
              </a:tr>
              <a:tr h="386986">
                <a:tc>
                  <a:txBody>
                    <a:bodyPr/>
                    <a:lstStyle/>
                    <a:p>
                      <a:r>
                        <a:rPr lang="en-US" dirty="0" smtClean="0">
                          <a:latin typeface="Times New Roman" pitchFamily="18" charset="0"/>
                          <a:cs typeface="Times New Roman" pitchFamily="18" charset="0"/>
                        </a:rPr>
                        <a:t>Joint</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30(42.9)</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122(31.8)</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Ns</a:t>
                      </a:r>
                      <a:endParaRPr lang="en-US" dirty="0">
                        <a:latin typeface="Times New Roman" pitchFamily="18" charset="0"/>
                        <a:cs typeface="Times New Roman" pitchFamily="18" charset="0"/>
                      </a:endParaRPr>
                    </a:p>
                  </a:txBody>
                  <a:tcPr/>
                </a:tc>
              </a:tr>
              <a:tr h="386986">
                <a:tc gridSpan="4">
                  <a:txBody>
                    <a:bodyPr/>
                    <a:lstStyle/>
                    <a:p>
                      <a:r>
                        <a:rPr lang="en-US" b="1" dirty="0" smtClean="0">
                          <a:latin typeface="Times New Roman" pitchFamily="18" charset="0"/>
                          <a:cs typeface="Times New Roman" pitchFamily="18" charset="0"/>
                        </a:rPr>
                        <a:t>Current</a:t>
                      </a:r>
                      <a:r>
                        <a:rPr lang="en-US" b="1" baseline="0" dirty="0" smtClean="0">
                          <a:latin typeface="Times New Roman" pitchFamily="18" charset="0"/>
                          <a:cs typeface="Times New Roman" pitchFamily="18" charset="0"/>
                        </a:rPr>
                        <a:t> Age</a:t>
                      </a:r>
                      <a:endParaRPr lang="en-US" b="1"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386986">
                <a:tc>
                  <a:txBody>
                    <a:bodyPr/>
                    <a:lstStyle/>
                    <a:p>
                      <a:r>
                        <a:rPr lang="en-US" dirty="0" smtClean="0">
                          <a:latin typeface="Times New Roman" pitchFamily="18" charset="0"/>
                          <a:cs typeface="Times New Roman" pitchFamily="18" charset="0"/>
                        </a:rPr>
                        <a:t>&gt;</a:t>
                      </a:r>
                      <a:r>
                        <a:rPr lang="en-US" baseline="0" dirty="0" smtClean="0">
                          <a:latin typeface="Times New Roman" pitchFamily="18" charset="0"/>
                          <a:cs typeface="Times New Roman" pitchFamily="18" charset="0"/>
                        </a:rPr>
                        <a:t> 35</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13(18.6)</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26(6.8)</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0.0006</a:t>
                      </a:r>
                      <a:endParaRPr lang="en-US" dirty="0">
                        <a:latin typeface="Times New Roman" pitchFamily="18" charset="0"/>
                        <a:cs typeface="Times New Roman" pitchFamily="18" charset="0"/>
                      </a:endParaRPr>
                    </a:p>
                  </a:txBody>
                  <a:tcPr/>
                </a:tc>
              </a:tr>
              <a:tr h="386986">
                <a:tc gridSpan="4">
                  <a:txBody>
                    <a:bodyPr/>
                    <a:lstStyle/>
                    <a:p>
                      <a:r>
                        <a:rPr lang="en-US" b="1" dirty="0" smtClean="0">
                          <a:latin typeface="Times New Roman" pitchFamily="18" charset="0"/>
                          <a:cs typeface="Times New Roman" pitchFamily="18" charset="0"/>
                        </a:rPr>
                        <a:t>Parity</a:t>
                      </a:r>
                      <a:endParaRPr lang="en-US" b="1"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smtClean="0"/>
                    </a:p>
                  </a:txBody>
                  <a:tcPr/>
                </a:tc>
              </a:tr>
              <a:tr h="386986">
                <a:tc>
                  <a:txBody>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10(14.3)</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106(27.6)</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0.0107</a:t>
                      </a: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7239000" cy="1143000"/>
          </a:xfrm>
        </p:spPr>
        <p:txBody>
          <a:bodyPr>
            <a:normAutofit fontScale="90000"/>
          </a:bodyPr>
          <a:lstStyle/>
          <a:p>
            <a:r>
              <a:rPr lang="en-US" dirty="0" smtClean="0">
                <a:latin typeface="Times New Roman" pitchFamily="18" charset="0"/>
                <a:cs typeface="Times New Roman" pitchFamily="18" charset="0"/>
              </a:rPr>
              <a:t>TABLE 4:UTILIZATION OF HEALTH FACILITIES</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0" y="990600"/>
          <a:ext cx="8610600" cy="6217920"/>
        </p:xfrm>
        <a:graphic>
          <a:graphicData uri="http://schemas.openxmlformats.org/drawingml/2006/table">
            <a:tbl>
              <a:tblPr firstRow="1" bandRow="1">
                <a:tableStyleId>{5C22544A-7EE6-4342-B048-85BDC9FD1C3A}</a:tableStyleId>
              </a:tblPr>
              <a:tblGrid>
                <a:gridCol w="3550763"/>
                <a:gridCol w="1775381"/>
                <a:gridCol w="1864151"/>
                <a:gridCol w="1420305"/>
              </a:tblGrid>
              <a:tr h="309282">
                <a:tc>
                  <a:txBody>
                    <a:bodyPr/>
                    <a:lstStyle/>
                    <a:p>
                      <a:r>
                        <a:rPr lang="en-US" dirty="0" smtClean="0"/>
                        <a:t>VARIABLES</a:t>
                      </a:r>
                      <a:endParaRPr lang="en-US" dirty="0"/>
                    </a:p>
                  </a:txBody>
                  <a:tcPr/>
                </a:tc>
                <a:tc>
                  <a:txBody>
                    <a:bodyPr/>
                    <a:lstStyle/>
                    <a:p>
                      <a:r>
                        <a:rPr lang="en-US" dirty="0" smtClean="0"/>
                        <a:t>CASES(%)</a:t>
                      </a:r>
                      <a:endParaRPr lang="en-US" dirty="0"/>
                    </a:p>
                  </a:txBody>
                  <a:tcPr/>
                </a:tc>
                <a:tc>
                  <a:txBody>
                    <a:bodyPr/>
                    <a:lstStyle/>
                    <a:p>
                      <a:r>
                        <a:rPr lang="en-US" dirty="0" smtClean="0"/>
                        <a:t>CONTROL(%)</a:t>
                      </a:r>
                      <a:endParaRPr lang="en-US" dirty="0"/>
                    </a:p>
                  </a:txBody>
                  <a:tcPr/>
                </a:tc>
                <a:tc>
                  <a:txBody>
                    <a:bodyPr/>
                    <a:lstStyle/>
                    <a:p>
                      <a:r>
                        <a:rPr lang="en-US" dirty="0" smtClean="0"/>
                        <a:t>P VALUE</a:t>
                      </a:r>
                      <a:endParaRPr lang="en-US" dirty="0"/>
                    </a:p>
                  </a:txBody>
                  <a:tcPr/>
                </a:tc>
              </a:tr>
              <a:tr h="309282">
                <a:tc gridSpan="4">
                  <a:txBody>
                    <a:bodyPr/>
                    <a:lstStyle/>
                    <a:p>
                      <a:r>
                        <a:rPr lang="en-US" dirty="0" smtClean="0">
                          <a:solidFill>
                            <a:srgbClr val="0070C0"/>
                          </a:solidFill>
                        </a:rPr>
                        <a:t>ANC registration</a:t>
                      </a:r>
                      <a:endParaRPr lang="en-US" dirty="0">
                        <a:solidFill>
                          <a:srgbClr val="0070C0"/>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09282">
                <a:tc>
                  <a:txBody>
                    <a:bodyPr/>
                    <a:lstStyle/>
                    <a:p>
                      <a:r>
                        <a:rPr lang="en-US" dirty="0" smtClean="0"/>
                        <a:t>Yes</a:t>
                      </a:r>
                      <a:endParaRPr lang="en-US" dirty="0"/>
                    </a:p>
                  </a:txBody>
                  <a:tcPr/>
                </a:tc>
                <a:tc>
                  <a:txBody>
                    <a:bodyPr/>
                    <a:lstStyle/>
                    <a:p>
                      <a:pPr algn="r"/>
                      <a:r>
                        <a:rPr lang="en-US" dirty="0" smtClean="0"/>
                        <a:t>54(77.1)</a:t>
                      </a:r>
                      <a:endParaRPr lang="en-US" dirty="0"/>
                    </a:p>
                  </a:txBody>
                  <a:tcPr/>
                </a:tc>
                <a:tc>
                  <a:txBody>
                    <a:bodyPr/>
                    <a:lstStyle/>
                    <a:p>
                      <a:pPr algn="r"/>
                      <a:r>
                        <a:rPr lang="en-US" dirty="0" smtClean="0"/>
                        <a:t>349(90.9)</a:t>
                      </a:r>
                      <a:endParaRPr lang="en-US" dirty="0"/>
                    </a:p>
                  </a:txBody>
                  <a:tcPr/>
                </a:tc>
                <a:tc>
                  <a:txBody>
                    <a:bodyPr/>
                    <a:lstStyle/>
                    <a:p>
                      <a:pPr algn="r"/>
                      <a:r>
                        <a:rPr lang="en-US" dirty="0" smtClean="0"/>
                        <a:t>NS</a:t>
                      </a:r>
                      <a:endParaRPr lang="en-US" dirty="0"/>
                    </a:p>
                  </a:txBody>
                  <a:tcPr/>
                </a:tc>
              </a:tr>
              <a:tr h="309282">
                <a:tc>
                  <a:txBody>
                    <a:bodyPr/>
                    <a:lstStyle/>
                    <a:p>
                      <a:r>
                        <a:rPr lang="en-US" dirty="0" smtClean="0"/>
                        <a:t> no</a:t>
                      </a:r>
                      <a:endParaRPr lang="en-US" dirty="0"/>
                    </a:p>
                  </a:txBody>
                  <a:tcPr/>
                </a:tc>
                <a:tc>
                  <a:txBody>
                    <a:bodyPr/>
                    <a:lstStyle/>
                    <a:p>
                      <a:pPr algn="r"/>
                      <a:r>
                        <a:rPr lang="en-US" dirty="0" smtClean="0"/>
                        <a:t>16(22.9)</a:t>
                      </a:r>
                      <a:endParaRPr lang="en-US" dirty="0"/>
                    </a:p>
                  </a:txBody>
                  <a:tcPr/>
                </a:tc>
                <a:tc>
                  <a:txBody>
                    <a:bodyPr/>
                    <a:lstStyle/>
                    <a:p>
                      <a:pPr algn="r"/>
                      <a:r>
                        <a:rPr lang="en-US" dirty="0" smtClean="0"/>
                        <a:t>35(9.1)</a:t>
                      </a:r>
                      <a:endParaRPr lang="en-US" dirty="0"/>
                    </a:p>
                  </a:txBody>
                  <a:tcPr/>
                </a:tc>
                <a:tc>
                  <a:txBody>
                    <a:bodyPr/>
                    <a:lstStyle/>
                    <a:p>
                      <a:pPr algn="r"/>
                      <a:r>
                        <a:rPr lang="en-US" dirty="0" smtClean="0"/>
                        <a:t>0.0004</a:t>
                      </a:r>
                      <a:endParaRPr lang="en-US" dirty="0"/>
                    </a:p>
                  </a:txBody>
                  <a:tcPr/>
                </a:tc>
              </a:tr>
              <a:tr h="309282">
                <a:tc gridSpan="4">
                  <a:txBody>
                    <a:bodyPr/>
                    <a:lstStyle/>
                    <a:p>
                      <a:r>
                        <a:rPr lang="en-US" b="1" dirty="0" smtClean="0">
                          <a:solidFill>
                            <a:srgbClr val="0070C0"/>
                          </a:solidFill>
                        </a:rPr>
                        <a:t>Received TT</a:t>
                      </a:r>
                      <a:r>
                        <a:rPr lang="en-US" b="1" baseline="0" dirty="0" smtClean="0">
                          <a:solidFill>
                            <a:srgbClr val="0070C0"/>
                          </a:solidFill>
                        </a:rPr>
                        <a:t> injection</a:t>
                      </a:r>
                      <a:endParaRPr lang="en-US" b="1" dirty="0">
                        <a:solidFill>
                          <a:srgbClr val="0070C0"/>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09282">
                <a:tc>
                  <a:txBody>
                    <a:bodyPr/>
                    <a:lstStyle/>
                    <a:p>
                      <a:r>
                        <a:rPr lang="en-US" dirty="0" smtClean="0"/>
                        <a:t>No</a:t>
                      </a:r>
                      <a:endParaRPr lang="en-US" dirty="0"/>
                    </a:p>
                  </a:txBody>
                  <a:tcPr/>
                </a:tc>
                <a:tc>
                  <a:txBody>
                    <a:bodyPr/>
                    <a:lstStyle/>
                    <a:p>
                      <a:pPr algn="r"/>
                      <a:r>
                        <a:rPr lang="en-US" dirty="0" smtClean="0"/>
                        <a:t>15(21.7)</a:t>
                      </a:r>
                      <a:endParaRPr lang="en-US" dirty="0"/>
                    </a:p>
                  </a:txBody>
                  <a:tcPr/>
                </a:tc>
                <a:tc>
                  <a:txBody>
                    <a:bodyPr/>
                    <a:lstStyle/>
                    <a:p>
                      <a:pPr algn="r"/>
                      <a:r>
                        <a:rPr lang="en-US" dirty="0" smtClean="0"/>
                        <a:t>37(9.7)</a:t>
                      </a:r>
                      <a:endParaRPr lang="en-US" dirty="0"/>
                    </a:p>
                  </a:txBody>
                  <a:tcPr/>
                </a:tc>
                <a:tc>
                  <a:txBody>
                    <a:bodyPr/>
                    <a:lstStyle/>
                    <a:p>
                      <a:pPr algn="r"/>
                      <a:r>
                        <a:rPr lang="en-US" dirty="0" smtClean="0"/>
                        <a:t>0.002</a:t>
                      </a:r>
                      <a:endParaRPr lang="en-US" dirty="0"/>
                    </a:p>
                  </a:txBody>
                  <a:tcPr/>
                </a:tc>
              </a:tr>
              <a:tr h="309282">
                <a:tc gridSpan="4">
                  <a:txBody>
                    <a:bodyPr/>
                    <a:lstStyle/>
                    <a:p>
                      <a:r>
                        <a:rPr lang="en-US" b="1" dirty="0" smtClean="0">
                          <a:solidFill>
                            <a:srgbClr val="0070C0"/>
                          </a:solidFill>
                        </a:rPr>
                        <a:t>Consumed IFA</a:t>
                      </a:r>
                      <a:endParaRPr lang="en-US" b="1" dirty="0">
                        <a:solidFill>
                          <a:srgbClr val="0070C0"/>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09282">
                <a:tc>
                  <a:txBody>
                    <a:bodyPr/>
                    <a:lstStyle/>
                    <a:p>
                      <a:r>
                        <a:rPr lang="en-US" dirty="0" smtClean="0"/>
                        <a:t>&lt; 100</a:t>
                      </a:r>
                      <a:endParaRPr lang="en-US" dirty="0"/>
                    </a:p>
                  </a:txBody>
                  <a:tcPr/>
                </a:tc>
                <a:tc>
                  <a:txBody>
                    <a:bodyPr/>
                    <a:lstStyle/>
                    <a:p>
                      <a:pPr algn="r"/>
                      <a:r>
                        <a:rPr lang="en-US" dirty="0" smtClean="0"/>
                        <a:t>33(47.1)</a:t>
                      </a:r>
                      <a:endParaRPr lang="en-US" dirty="0"/>
                    </a:p>
                  </a:txBody>
                  <a:tcPr/>
                </a:tc>
                <a:tc>
                  <a:txBody>
                    <a:bodyPr/>
                    <a:lstStyle/>
                    <a:p>
                      <a:pPr algn="r"/>
                      <a:r>
                        <a:rPr lang="en-US" dirty="0" smtClean="0"/>
                        <a:t>250(65.1)</a:t>
                      </a:r>
                      <a:endParaRPr lang="en-US" dirty="0"/>
                    </a:p>
                  </a:txBody>
                  <a:tcPr/>
                </a:tc>
                <a:tc>
                  <a:txBody>
                    <a:bodyPr/>
                    <a:lstStyle/>
                    <a:p>
                      <a:pPr algn="r"/>
                      <a:r>
                        <a:rPr lang="en-US" dirty="0" smtClean="0"/>
                        <a:t>0.006</a:t>
                      </a:r>
                      <a:endParaRPr lang="en-US" dirty="0"/>
                    </a:p>
                  </a:txBody>
                  <a:tcPr/>
                </a:tc>
              </a:tr>
              <a:tr h="309282">
                <a:tc gridSpan="4">
                  <a:txBody>
                    <a:bodyPr/>
                    <a:lstStyle/>
                    <a:p>
                      <a:r>
                        <a:rPr lang="en-US" b="1" dirty="0" smtClean="0">
                          <a:solidFill>
                            <a:srgbClr val="0070C0"/>
                          </a:solidFill>
                        </a:rPr>
                        <a:t>Distance of Health Facility</a:t>
                      </a:r>
                      <a:endParaRPr lang="en-US" b="1" dirty="0">
                        <a:solidFill>
                          <a:srgbClr val="0070C0"/>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09282">
                <a:tc>
                  <a:txBody>
                    <a:bodyPr/>
                    <a:lstStyle/>
                    <a:p>
                      <a:r>
                        <a:rPr lang="en-US" dirty="0" smtClean="0"/>
                        <a:t>&gt; 5 km</a:t>
                      </a:r>
                      <a:endParaRPr lang="en-US" dirty="0"/>
                    </a:p>
                  </a:txBody>
                  <a:tcPr/>
                </a:tc>
                <a:tc>
                  <a:txBody>
                    <a:bodyPr/>
                    <a:lstStyle/>
                    <a:p>
                      <a:pPr algn="r"/>
                      <a:r>
                        <a:rPr lang="en-US" dirty="0" smtClean="0"/>
                        <a:t>37(61.7)</a:t>
                      </a:r>
                      <a:endParaRPr lang="en-US" dirty="0"/>
                    </a:p>
                  </a:txBody>
                  <a:tcPr/>
                </a:tc>
                <a:tc>
                  <a:txBody>
                    <a:bodyPr/>
                    <a:lstStyle/>
                    <a:p>
                      <a:pPr algn="r"/>
                      <a:r>
                        <a:rPr lang="en-US" dirty="0" smtClean="0"/>
                        <a:t>56(19.1)</a:t>
                      </a:r>
                      <a:endParaRPr lang="en-US" dirty="0"/>
                    </a:p>
                  </a:txBody>
                  <a:tcPr/>
                </a:tc>
                <a:tc>
                  <a:txBody>
                    <a:bodyPr/>
                    <a:lstStyle/>
                    <a:p>
                      <a:pPr algn="r"/>
                      <a:r>
                        <a:rPr lang="en-US" dirty="0" smtClean="0"/>
                        <a:t>0.00003</a:t>
                      </a:r>
                      <a:endParaRPr lang="en-US" dirty="0"/>
                    </a:p>
                  </a:txBody>
                  <a:tcPr/>
                </a:tc>
              </a:tr>
              <a:tr h="309282">
                <a:tc gridSpan="4">
                  <a:txBody>
                    <a:bodyPr/>
                    <a:lstStyle/>
                    <a:p>
                      <a:r>
                        <a:rPr lang="en-US" b="1" dirty="0" smtClean="0">
                          <a:solidFill>
                            <a:srgbClr val="0070C0"/>
                          </a:solidFill>
                        </a:rPr>
                        <a:t>Mode of</a:t>
                      </a:r>
                      <a:r>
                        <a:rPr lang="en-US" b="1" baseline="0" dirty="0" smtClean="0">
                          <a:solidFill>
                            <a:srgbClr val="0070C0"/>
                          </a:solidFill>
                        </a:rPr>
                        <a:t> transport</a:t>
                      </a:r>
                      <a:endParaRPr lang="en-US" b="1" dirty="0">
                        <a:solidFill>
                          <a:srgbClr val="0070C0"/>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09282">
                <a:tc>
                  <a:txBody>
                    <a:bodyPr/>
                    <a:lstStyle/>
                    <a:p>
                      <a:r>
                        <a:rPr lang="en-US" dirty="0" smtClean="0"/>
                        <a:t>by walking</a:t>
                      </a:r>
                      <a:endParaRPr lang="en-US" dirty="0"/>
                    </a:p>
                  </a:txBody>
                  <a:tcPr/>
                </a:tc>
                <a:tc>
                  <a:txBody>
                    <a:bodyPr/>
                    <a:lstStyle/>
                    <a:p>
                      <a:pPr algn="r"/>
                      <a:r>
                        <a:rPr lang="en-US" dirty="0" smtClean="0"/>
                        <a:t>5(8.1)</a:t>
                      </a:r>
                      <a:endParaRPr lang="en-US" dirty="0"/>
                    </a:p>
                  </a:txBody>
                  <a:tcPr/>
                </a:tc>
                <a:tc>
                  <a:txBody>
                    <a:bodyPr/>
                    <a:lstStyle/>
                    <a:p>
                      <a:pPr algn="r"/>
                      <a:r>
                        <a:rPr lang="en-US" dirty="0" smtClean="0"/>
                        <a:t>56(20.1)</a:t>
                      </a:r>
                      <a:endParaRPr lang="en-US" dirty="0"/>
                    </a:p>
                  </a:txBody>
                  <a:tcPr/>
                </a:tc>
                <a:tc>
                  <a:txBody>
                    <a:bodyPr/>
                    <a:lstStyle/>
                    <a:p>
                      <a:pPr algn="r"/>
                      <a:r>
                        <a:rPr lang="en-US" dirty="0" smtClean="0"/>
                        <a:t>0.025</a:t>
                      </a:r>
                      <a:endParaRPr lang="en-US" dirty="0"/>
                    </a:p>
                  </a:txBody>
                  <a:tcPr/>
                </a:tc>
              </a:tr>
              <a:tr h="309282">
                <a:tc>
                  <a:txBody>
                    <a:bodyPr/>
                    <a:lstStyle/>
                    <a:p>
                      <a:r>
                        <a:rPr lang="en-US" dirty="0" smtClean="0"/>
                        <a:t>Auto-rickshaw</a:t>
                      </a:r>
                      <a:endParaRPr lang="en-US" dirty="0"/>
                    </a:p>
                  </a:txBody>
                  <a:tcPr/>
                </a:tc>
                <a:tc>
                  <a:txBody>
                    <a:bodyPr/>
                    <a:lstStyle/>
                    <a:p>
                      <a:pPr algn="r"/>
                      <a:r>
                        <a:rPr lang="en-US" dirty="0" smtClean="0"/>
                        <a:t>41(66.1)</a:t>
                      </a:r>
                      <a:endParaRPr lang="en-US" dirty="0"/>
                    </a:p>
                  </a:txBody>
                  <a:tcPr/>
                </a:tc>
                <a:tc>
                  <a:txBody>
                    <a:bodyPr/>
                    <a:lstStyle/>
                    <a:p>
                      <a:pPr algn="r"/>
                      <a:r>
                        <a:rPr lang="en-US" dirty="0" smtClean="0"/>
                        <a:t>85(30.6)</a:t>
                      </a:r>
                      <a:endParaRPr lang="en-US" dirty="0"/>
                    </a:p>
                  </a:txBody>
                  <a:tcPr/>
                </a:tc>
                <a:tc>
                  <a:txBody>
                    <a:bodyPr/>
                    <a:lstStyle/>
                    <a:p>
                      <a:pPr algn="r"/>
                      <a:r>
                        <a:rPr lang="en-US" dirty="0" smtClean="0"/>
                        <a:t>0.001</a:t>
                      </a:r>
                      <a:endParaRPr lang="en-US" dirty="0"/>
                    </a:p>
                  </a:txBody>
                  <a:tcPr/>
                </a:tc>
              </a:tr>
              <a:tr h="309282">
                <a:tc>
                  <a:txBody>
                    <a:bodyPr/>
                    <a:lstStyle/>
                    <a:p>
                      <a:r>
                        <a:rPr lang="en-US" dirty="0" smtClean="0"/>
                        <a:t>manual rickshaw</a:t>
                      </a:r>
                      <a:endParaRPr lang="en-US" dirty="0"/>
                    </a:p>
                  </a:txBody>
                  <a:tcPr/>
                </a:tc>
                <a:tc>
                  <a:txBody>
                    <a:bodyPr/>
                    <a:lstStyle/>
                    <a:p>
                      <a:pPr algn="r"/>
                      <a:r>
                        <a:rPr lang="en-US" dirty="0" smtClean="0"/>
                        <a:t>5(8.1)</a:t>
                      </a:r>
                      <a:endParaRPr lang="en-US" dirty="0"/>
                    </a:p>
                  </a:txBody>
                  <a:tcPr/>
                </a:tc>
                <a:tc>
                  <a:txBody>
                    <a:bodyPr/>
                    <a:lstStyle/>
                    <a:p>
                      <a:pPr algn="r"/>
                      <a:r>
                        <a:rPr lang="en-US" dirty="0" smtClean="0"/>
                        <a:t>95(34.2)</a:t>
                      </a:r>
                      <a:endParaRPr lang="en-US" dirty="0"/>
                    </a:p>
                  </a:txBody>
                  <a:tcPr/>
                </a:tc>
                <a:tc>
                  <a:txBody>
                    <a:bodyPr/>
                    <a:lstStyle/>
                    <a:p>
                      <a:pPr algn="r"/>
                      <a:r>
                        <a:rPr lang="en-US" dirty="0" smtClean="0"/>
                        <a:t>0.001</a:t>
                      </a:r>
                      <a:endParaRPr lang="en-US" dirty="0"/>
                    </a:p>
                  </a:txBody>
                  <a:tcPr/>
                </a:tc>
              </a:tr>
              <a:tr h="309282">
                <a:tc gridSpan="4">
                  <a:txBody>
                    <a:bodyPr/>
                    <a:lstStyle/>
                    <a:p>
                      <a:r>
                        <a:rPr lang="en-US" b="1" dirty="0" smtClean="0">
                          <a:solidFill>
                            <a:srgbClr val="0070C0"/>
                          </a:solidFill>
                        </a:rPr>
                        <a:t>Place of delivery</a:t>
                      </a:r>
                      <a:endParaRPr lang="en-US" b="1" dirty="0">
                        <a:solidFill>
                          <a:srgbClr val="0070C0"/>
                        </a:solidFill>
                      </a:endParaRPr>
                    </a:p>
                  </a:txBody>
                  <a:tcPr/>
                </a:tc>
                <a:tc hMerge="1">
                  <a:txBody>
                    <a:bodyPr/>
                    <a:lstStyle/>
                    <a:p>
                      <a:endParaRPr lang="en-US"/>
                    </a:p>
                  </a:txBody>
                  <a:tcPr/>
                </a:tc>
                <a:tc hMerge="1">
                  <a:txBody>
                    <a:bodyPr/>
                    <a:lstStyle/>
                    <a:p>
                      <a:endParaRPr lang="en-US"/>
                    </a:p>
                  </a:txBody>
                  <a:tcPr/>
                </a:tc>
                <a:tc hMerge="1">
                  <a:txBody>
                    <a:bodyPr/>
                    <a:lstStyle/>
                    <a:p>
                      <a:endParaRPr lang="en-US" dirty="0"/>
                    </a:p>
                  </a:txBody>
                  <a:tcPr/>
                </a:tc>
              </a:tr>
              <a:tr h="309282">
                <a:tc>
                  <a:txBody>
                    <a:bodyPr/>
                    <a:lstStyle/>
                    <a:p>
                      <a:r>
                        <a:rPr lang="en-US" dirty="0" smtClean="0"/>
                        <a:t>home</a:t>
                      </a:r>
                      <a:endParaRPr lang="en-US" dirty="0"/>
                    </a:p>
                  </a:txBody>
                  <a:tcPr/>
                </a:tc>
                <a:tc>
                  <a:txBody>
                    <a:bodyPr/>
                    <a:lstStyle/>
                    <a:p>
                      <a:pPr algn="r"/>
                      <a:r>
                        <a:rPr lang="en-US" dirty="0" smtClean="0"/>
                        <a:t>39(55.7)</a:t>
                      </a:r>
                      <a:endParaRPr lang="en-US" dirty="0"/>
                    </a:p>
                  </a:txBody>
                  <a:tcPr/>
                </a:tc>
                <a:tc>
                  <a:txBody>
                    <a:bodyPr/>
                    <a:lstStyle/>
                    <a:p>
                      <a:pPr algn="r"/>
                      <a:r>
                        <a:rPr lang="en-US" dirty="0" smtClean="0"/>
                        <a:t>268(69.8)</a:t>
                      </a:r>
                      <a:endParaRPr lang="en-US" dirty="0"/>
                    </a:p>
                  </a:txBody>
                  <a:tcPr/>
                </a:tc>
                <a:tc>
                  <a:txBody>
                    <a:bodyPr/>
                    <a:lstStyle/>
                    <a:p>
                      <a:pPr algn="r"/>
                      <a:r>
                        <a:rPr lang="en-US" dirty="0" smtClean="0"/>
                        <a:t>0.02</a:t>
                      </a:r>
                      <a:endParaRPr lang="en-US" dirty="0"/>
                    </a:p>
                  </a:txBody>
                  <a:tcPr/>
                </a:tc>
              </a:tr>
              <a:tr h="309282">
                <a:tc>
                  <a:txBody>
                    <a:bodyPr/>
                    <a:lstStyle/>
                    <a:p>
                      <a:r>
                        <a:rPr lang="en-US" dirty="0" smtClean="0"/>
                        <a:t>hospital</a:t>
                      </a:r>
                      <a:endParaRPr lang="en-US" dirty="0"/>
                    </a:p>
                  </a:txBody>
                  <a:tcPr/>
                </a:tc>
                <a:tc>
                  <a:txBody>
                    <a:bodyPr/>
                    <a:lstStyle/>
                    <a:p>
                      <a:pPr algn="r"/>
                      <a:r>
                        <a:rPr lang="en-US" dirty="0" smtClean="0"/>
                        <a:t>31(44.3)</a:t>
                      </a:r>
                      <a:endParaRPr lang="en-US" dirty="0"/>
                    </a:p>
                  </a:txBody>
                  <a:tcPr/>
                </a:tc>
                <a:tc>
                  <a:txBody>
                    <a:bodyPr/>
                    <a:lstStyle/>
                    <a:p>
                      <a:pPr algn="r"/>
                      <a:r>
                        <a:rPr lang="en-US" dirty="0" smtClean="0"/>
                        <a:t>116(30.2)</a:t>
                      </a:r>
                      <a:endParaRPr lang="en-US" dirty="0"/>
                    </a:p>
                  </a:txBody>
                  <a:tcPr/>
                </a:tc>
                <a:tc>
                  <a:txBody>
                    <a:bodyPr/>
                    <a:lstStyle/>
                    <a:p>
                      <a:pPr algn="r"/>
                      <a:r>
                        <a:rPr lang="en-US" dirty="0" smtClean="0"/>
                        <a:t>0.02</a:t>
                      </a:r>
                      <a:endParaRPr lang="en-US" dirty="0"/>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990600"/>
          </a:xfrm>
        </p:spPr>
        <p:txBody>
          <a:bodyPr>
            <a:normAutofit/>
          </a:bodyPr>
          <a:lstStyle/>
          <a:p>
            <a:r>
              <a:rPr lang="en-US" sz="3200" dirty="0" smtClean="0">
                <a:latin typeface="Times New Roman" pitchFamily="18" charset="0"/>
                <a:cs typeface="Times New Roman" pitchFamily="18" charset="0"/>
              </a:rPr>
              <a:t>TABLE 5: C/X DURING PREG &amp; DELIVERY</a:t>
            </a:r>
            <a:endParaRPr lang="en-US" sz="32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81000" y="1066800"/>
          <a:ext cx="7315200" cy="5288280"/>
        </p:xfrm>
        <a:graphic>
          <a:graphicData uri="http://schemas.openxmlformats.org/drawingml/2006/table">
            <a:tbl>
              <a:tblPr firstRow="1" bandRow="1">
                <a:tableStyleId>{5C22544A-7EE6-4342-B048-85BDC9FD1C3A}</a:tableStyleId>
              </a:tblPr>
              <a:tblGrid>
                <a:gridCol w="2971800"/>
                <a:gridCol w="1524000"/>
                <a:gridCol w="1676400"/>
                <a:gridCol w="1143000"/>
              </a:tblGrid>
              <a:tr h="398905">
                <a:tc>
                  <a:txBody>
                    <a:bodyPr/>
                    <a:lstStyle/>
                    <a:p>
                      <a:r>
                        <a:rPr lang="en-US" dirty="0" smtClean="0">
                          <a:latin typeface="Times New Roman" pitchFamily="18" charset="0"/>
                          <a:cs typeface="Times New Roman" pitchFamily="18" charset="0"/>
                        </a:rPr>
                        <a:t>VARIABLE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CASE(%)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CONTROL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P VALUE</a:t>
                      </a:r>
                      <a:endParaRPr lang="en-US" dirty="0">
                        <a:latin typeface="Times New Roman" pitchFamily="18" charset="0"/>
                        <a:cs typeface="Times New Roman" pitchFamily="18" charset="0"/>
                      </a:endParaRPr>
                    </a:p>
                  </a:txBody>
                  <a:tcPr/>
                </a:tc>
              </a:tr>
              <a:tr h="286895">
                <a:tc gridSpan="4">
                  <a:txBody>
                    <a:bodyPr/>
                    <a:lstStyle/>
                    <a:p>
                      <a:r>
                        <a:rPr lang="en-US" dirty="0" smtClean="0">
                          <a:solidFill>
                            <a:srgbClr val="00B0F0"/>
                          </a:solidFill>
                          <a:latin typeface="Times New Roman" pitchFamily="18" charset="0"/>
                          <a:cs typeface="Times New Roman" pitchFamily="18" charset="0"/>
                        </a:rPr>
                        <a:t>Complications</a:t>
                      </a:r>
                      <a:r>
                        <a:rPr lang="en-US" baseline="0" dirty="0" smtClean="0">
                          <a:solidFill>
                            <a:srgbClr val="00B0F0"/>
                          </a:solidFill>
                          <a:latin typeface="Times New Roman" pitchFamily="18" charset="0"/>
                          <a:cs typeface="Times New Roman" pitchFamily="18" charset="0"/>
                        </a:rPr>
                        <a:t> during pregnancy</a:t>
                      </a:r>
                      <a:endParaRPr lang="en-US" dirty="0">
                        <a:solidFill>
                          <a:srgbClr val="00B0F0"/>
                        </a:solidFill>
                        <a:latin typeface="Times New Roman" pitchFamily="18" charset="0"/>
                        <a:cs typeface="Times New Roman" pitchFamily="18" charset="0"/>
                      </a:endParaRPr>
                    </a:p>
                  </a:txBody>
                  <a:tcPr/>
                </a:tc>
                <a:tc hMerge="1">
                  <a:txBody>
                    <a:bodyPr/>
                    <a:lstStyle/>
                    <a:p>
                      <a:endParaRPr lang="en-US" dirty="0">
                        <a:latin typeface="Times New Roman" pitchFamily="18" charset="0"/>
                        <a:cs typeface="Times New Roman" pitchFamily="18" charset="0"/>
                      </a:endParaRPr>
                    </a:p>
                  </a:txBody>
                  <a:tcPr/>
                </a:tc>
                <a:tc hMerge="1">
                  <a:txBody>
                    <a:bodyPr/>
                    <a:lstStyle/>
                    <a:p>
                      <a:endParaRPr lang="en-US" dirty="0">
                        <a:latin typeface="Times New Roman" pitchFamily="18" charset="0"/>
                        <a:cs typeface="Times New Roman" pitchFamily="18" charset="0"/>
                      </a:endParaRPr>
                    </a:p>
                  </a:txBody>
                  <a:tcPr/>
                </a:tc>
                <a:tc hMerge="1">
                  <a:txBody>
                    <a:bodyPr/>
                    <a:lstStyle/>
                    <a:p>
                      <a:endParaRPr lang="en-US" dirty="0">
                        <a:latin typeface="Times New Roman" pitchFamily="18" charset="0"/>
                        <a:cs typeface="Times New Roman" pitchFamily="18" charset="0"/>
                      </a:endParaRPr>
                    </a:p>
                  </a:txBody>
                  <a:tcPr/>
                </a:tc>
              </a:tr>
              <a:tr h="398905">
                <a:tc>
                  <a:txBody>
                    <a:bodyPr/>
                    <a:lstStyle/>
                    <a:p>
                      <a:r>
                        <a:rPr lang="en-US" dirty="0" err="1" smtClean="0">
                          <a:latin typeface="Times New Roman" pitchFamily="18" charset="0"/>
                          <a:cs typeface="Times New Roman" pitchFamily="18" charset="0"/>
                        </a:rPr>
                        <a:t>Anaemia</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33(47.1)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27(7.0)</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398905">
                <a:tc>
                  <a:txBody>
                    <a:bodyPr/>
                    <a:lstStyle/>
                    <a:p>
                      <a:r>
                        <a:rPr lang="en-US" dirty="0" smtClean="0">
                          <a:latin typeface="Times New Roman" pitchFamily="18" charset="0"/>
                          <a:cs typeface="Times New Roman" pitchFamily="18" charset="0"/>
                        </a:rPr>
                        <a:t>High</a:t>
                      </a:r>
                      <a:r>
                        <a:rPr lang="en-US" baseline="0" dirty="0" smtClean="0">
                          <a:latin typeface="Times New Roman" pitchFamily="18" charset="0"/>
                          <a:cs typeface="Times New Roman" pitchFamily="18" charset="0"/>
                        </a:rPr>
                        <a:t> BP</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3(4.3)</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4(1)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NS</a:t>
                      </a:r>
                      <a:endParaRPr lang="en-US" dirty="0">
                        <a:latin typeface="Times New Roman" pitchFamily="18" charset="0"/>
                        <a:cs typeface="Times New Roman" pitchFamily="18" charset="0"/>
                      </a:endParaRPr>
                    </a:p>
                  </a:txBody>
                  <a:tcPr/>
                </a:tc>
              </a:tr>
              <a:tr h="398905">
                <a:tc>
                  <a:txBody>
                    <a:bodyPr/>
                    <a:lstStyle/>
                    <a:p>
                      <a:r>
                        <a:rPr lang="en-US" dirty="0" smtClean="0">
                          <a:latin typeface="Times New Roman" pitchFamily="18" charset="0"/>
                          <a:cs typeface="Times New Roman" pitchFamily="18" charset="0"/>
                        </a:rPr>
                        <a:t>Jaundice</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6(8.6)</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5(1.3)</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398905">
                <a:tc>
                  <a:txBody>
                    <a:bodyPr/>
                    <a:lstStyle/>
                    <a:p>
                      <a:r>
                        <a:rPr lang="en-US" dirty="0" smtClean="0">
                          <a:latin typeface="Times New Roman" pitchFamily="18" charset="0"/>
                          <a:cs typeface="Times New Roman" pitchFamily="18" charset="0"/>
                        </a:rPr>
                        <a:t>Fever</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13(18.6)</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50(13.0)</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0.1062</a:t>
                      </a:r>
                      <a:endParaRPr lang="en-US" dirty="0">
                        <a:latin typeface="Times New Roman" pitchFamily="18" charset="0"/>
                        <a:cs typeface="Times New Roman" pitchFamily="18" charset="0"/>
                      </a:endParaRPr>
                    </a:p>
                  </a:txBody>
                  <a:tcPr/>
                </a:tc>
              </a:tr>
              <a:tr h="382915">
                <a:tc>
                  <a:txBody>
                    <a:bodyPr/>
                    <a:lstStyle/>
                    <a:p>
                      <a:r>
                        <a:rPr lang="en-US" dirty="0" err="1" smtClean="0">
                          <a:latin typeface="Times New Roman" pitchFamily="18" charset="0"/>
                          <a:cs typeface="Times New Roman" pitchFamily="18" charset="0"/>
                        </a:rPr>
                        <a:t>Abn</a:t>
                      </a:r>
                      <a:r>
                        <a:rPr lang="en-US" baseline="0" dirty="0" smtClean="0">
                          <a:latin typeface="Times New Roman" pitchFamily="18" charset="0"/>
                          <a:cs typeface="Times New Roman" pitchFamily="18" charset="0"/>
                        </a:rPr>
                        <a:t>  +</a:t>
                      </a:r>
                      <a:r>
                        <a:rPr lang="en-US" baseline="0" dirty="0" err="1" smtClean="0">
                          <a:latin typeface="Times New Roman" pitchFamily="18" charset="0"/>
                          <a:cs typeface="Times New Roman" pitchFamily="18" charset="0"/>
                        </a:rPr>
                        <a:t>nt</a:t>
                      </a:r>
                      <a:r>
                        <a:rPr lang="en-US" baseline="0" dirty="0" smtClean="0">
                          <a:latin typeface="Times New Roman" pitchFamily="18" charset="0"/>
                          <a:cs typeface="Times New Roman" pitchFamily="18" charset="0"/>
                        </a:rPr>
                        <a:t> of child</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14(20.0)</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20(5.2)</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398905">
                <a:tc gridSpan="4">
                  <a:txBody>
                    <a:bodyPr/>
                    <a:lstStyle/>
                    <a:p>
                      <a:r>
                        <a:rPr lang="en-US" dirty="0" smtClean="0">
                          <a:solidFill>
                            <a:srgbClr val="00B0F0"/>
                          </a:solidFill>
                          <a:latin typeface="Times New Roman" pitchFamily="18" charset="0"/>
                          <a:cs typeface="Times New Roman" pitchFamily="18" charset="0"/>
                        </a:rPr>
                        <a:t>Complications</a:t>
                      </a:r>
                      <a:r>
                        <a:rPr lang="en-US" baseline="0" dirty="0" smtClean="0">
                          <a:solidFill>
                            <a:srgbClr val="00B0F0"/>
                          </a:solidFill>
                          <a:latin typeface="Times New Roman" pitchFamily="18" charset="0"/>
                          <a:cs typeface="Times New Roman" pitchFamily="18" charset="0"/>
                        </a:rPr>
                        <a:t> </a:t>
                      </a:r>
                      <a:r>
                        <a:rPr lang="en-US" dirty="0" smtClean="0">
                          <a:solidFill>
                            <a:srgbClr val="00B0F0"/>
                          </a:solidFill>
                          <a:latin typeface="Times New Roman" pitchFamily="18" charset="0"/>
                          <a:cs typeface="Times New Roman" pitchFamily="18" charset="0"/>
                        </a:rPr>
                        <a:t> during delivery</a:t>
                      </a:r>
                      <a:endParaRPr lang="en-US" dirty="0">
                        <a:solidFill>
                          <a:srgbClr val="00B0F0"/>
                        </a:solidFill>
                        <a:latin typeface="Times New Roman" pitchFamily="18" charset="0"/>
                        <a:cs typeface="Times New Roman" pitchFamily="18" charset="0"/>
                      </a:endParaRPr>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98905">
                <a:tc>
                  <a:txBody>
                    <a:bodyPr/>
                    <a:lstStyle/>
                    <a:p>
                      <a:r>
                        <a:rPr lang="en-US" dirty="0" err="1" smtClean="0">
                          <a:latin typeface="Times New Roman" pitchFamily="18" charset="0"/>
                          <a:cs typeface="Times New Roman" pitchFamily="18" charset="0"/>
                        </a:rPr>
                        <a:t>Exce</a:t>
                      </a:r>
                      <a:r>
                        <a:rPr lang="en-US" dirty="0" smtClean="0">
                          <a:latin typeface="Times New Roman" pitchFamily="18" charset="0"/>
                          <a:cs typeface="Times New Roman" pitchFamily="18" charset="0"/>
                        </a:rPr>
                        <a:t>. bleeding</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5(7.1)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2(0.5)</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345190">
                <a:tc>
                  <a:txBody>
                    <a:bodyPr/>
                    <a:lstStyle/>
                    <a:p>
                      <a:r>
                        <a:rPr lang="en-US" dirty="0" smtClean="0">
                          <a:latin typeface="Times New Roman" pitchFamily="18" charset="0"/>
                          <a:cs typeface="Times New Roman" pitchFamily="18" charset="0"/>
                        </a:rPr>
                        <a:t>Retained placenta</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5(7.1)</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1(0.3)</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284230">
                <a:tc>
                  <a:txBody>
                    <a:bodyPr/>
                    <a:lstStyle/>
                    <a:p>
                      <a:r>
                        <a:rPr lang="en-US" dirty="0" smtClean="0">
                          <a:latin typeface="Times New Roman" pitchFamily="18" charset="0"/>
                          <a:cs typeface="Times New Roman" pitchFamily="18" charset="0"/>
                        </a:rPr>
                        <a:t>Delivery by untrained </a:t>
                      </a:r>
                      <a:r>
                        <a:rPr lang="en-US" dirty="0" err="1" smtClean="0">
                          <a:latin typeface="Times New Roman" pitchFamily="18" charset="0"/>
                          <a:cs typeface="Times New Roman" pitchFamily="18" charset="0"/>
                        </a:rPr>
                        <a:t>dai</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37(94.9)</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194(72.4)</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375670">
                <a:tc>
                  <a:txBody>
                    <a:bodyPr/>
                    <a:lstStyle/>
                    <a:p>
                      <a:r>
                        <a:rPr lang="en-US" dirty="0" smtClean="0">
                          <a:latin typeface="Times New Roman" pitchFamily="18" charset="0"/>
                          <a:cs typeface="Times New Roman" pitchFamily="18" charset="0"/>
                        </a:rPr>
                        <a:t>Institutional death</a:t>
                      </a:r>
                      <a:endParaRPr lang="en-US" dirty="0">
                        <a:latin typeface="Times New Roman" pitchFamily="18" charset="0"/>
                        <a:cs typeface="Times New Roman" pitchFamily="18" charset="0"/>
                      </a:endParaRPr>
                    </a:p>
                  </a:txBody>
                  <a:tcPr/>
                </a:tc>
                <a:tc>
                  <a:txBody>
                    <a:bodyPr/>
                    <a:lstStyle/>
                    <a:p>
                      <a:pPr algn="r"/>
                      <a:r>
                        <a:rPr lang="en-US" dirty="0" smtClean="0">
                          <a:latin typeface="Times New Roman" pitchFamily="18" charset="0"/>
                          <a:cs typeface="Times New Roman" pitchFamily="18" charset="0"/>
                        </a:rPr>
                        <a:t>47(67.2)</a:t>
                      </a:r>
                      <a:endParaRPr lang="en-US" dirty="0">
                        <a:latin typeface="Times New Roman" pitchFamily="18" charset="0"/>
                        <a:cs typeface="Times New Roman" pitchFamily="18" charset="0"/>
                      </a:endParaRPr>
                    </a:p>
                  </a:txBody>
                  <a:tcPr/>
                </a:tc>
                <a:tc>
                  <a:txBody>
                    <a:bodyPr/>
                    <a:lstStyle/>
                    <a:p>
                      <a:pPr algn="r"/>
                      <a:endParaRPr lang="en-US" dirty="0">
                        <a:latin typeface="Times New Roman" pitchFamily="18" charset="0"/>
                        <a:cs typeface="Times New Roman" pitchFamily="18" charset="0"/>
                      </a:endParaRPr>
                    </a:p>
                  </a:txBody>
                  <a:tcPr/>
                </a:tc>
                <a:tc>
                  <a:txBody>
                    <a:bodyPr/>
                    <a:lstStyle/>
                    <a:p>
                      <a:pPr algn="r"/>
                      <a:endParaRPr lang="en-US" dirty="0">
                        <a:latin typeface="Times New Roman" pitchFamily="18" charset="0"/>
                        <a:cs typeface="Times New Roman" pitchFamily="18" charset="0"/>
                      </a:endParaRPr>
                    </a:p>
                  </a:txBody>
                  <a:tcPr/>
                </a:tc>
              </a:tr>
              <a:tr h="398905">
                <a:tc>
                  <a:txBody>
                    <a:bodyPr/>
                    <a:lstStyle/>
                    <a:p>
                      <a:r>
                        <a:rPr lang="en-US" dirty="0" smtClean="0">
                          <a:latin typeface="Times New Roman" pitchFamily="18" charset="0"/>
                          <a:cs typeface="Times New Roman" pitchFamily="18" charset="0"/>
                        </a:rPr>
                        <a:t>Death &lt;24</a:t>
                      </a:r>
                      <a:r>
                        <a:rPr lang="en-US" baseline="0" dirty="0" smtClean="0">
                          <a:latin typeface="Times New Roman" pitchFamily="18" charset="0"/>
                          <a:cs typeface="Times New Roman" pitchFamily="18" charset="0"/>
                        </a:rPr>
                        <a:t> hrs</a:t>
                      </a:r>
                      <a:endParaRPr lang="en-US" dirty="0">
                        <a:latin typeface="Times New Roman" pitchFamily="18" charset="0"/>
                        <a:cs typeface="Times New Roman" pitchFamily="18" charset="0"/>
                      </a:endParaRPr>
                    </a:p>
                  </a:txBody>
                  <a:tcPr/>
                </a:tc>
                <a:tc>
                  <a:txBody>
                    <a:bodyPr/>
                    <a:lstStyle/>
                    <a:p>
                      <a:pPr algn="r"/>
                      <a:r>
                        <a:rPr lang="en-US" smtClean="0">
                          <a:latin typeface="Times New Roman" pitchFamily="18" charset="0"/>
                          <a:cs typeface="Times New Roman" pitchFamily="18" charset="0"/>
                        </a:rPr>
                        <a:t>23(48.9</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pPr algn="r"/>
                      <a:endParaRPr lang="en-US" dirty="0">
                        <a:latin typeface="Times New Roman" pitchFamily="18" charset="0"/>
                        <a:cs typeface="Times New Roman" pitchFamily="18" charset="0"/>
                      </a:endParaRPr>
                    </a:p>
                  </a:txBody>
                  <a:tcPr/>
                </a:tc>
                <a:tc>
                  <a:txBody>
                    <a:bodyPr/>
                    <a:lstStyle/>
                    <a:p>
                      <a:pPr algn="r"/>
                      <a:endParaRPr lang="en-US"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1066800"/>
          </a:xfrm>
        </p:spPr>
        <p:txBody>
          <a:bodyPr>
            <a:normAutofit/>
          </a:bodyPr>
          <a:lstStyle/>
          <a:p>
            <a:r>
              <a:rPr lang="en-US" sz="2800" dirty="0" err="1" smtClean="0">
                <a:latin typeface="Times New Roman" pitchFamily="18" charset="0"/>
                <a:cs typeface="Times New Roman" pitchFamily="18" charset="0"/>
              </a:rPr>
              <a:t>Univariate</a:t>
            </a:r>
            <a:r>
              <a:rPr lang="en-US" sz="2800" dirty="0" smtClean="0">
                <a:latin typeface="Times New Roman" pitchFamily="18" charset="0"/>
                <a:cs typeface="Times New Roman" pitchFamily="18" charset="0"/>
              </a:rPr>
              <a:t> logistic regression analysis:</a:t>
            </a:r>
            <a:endParaRPr lang="en-US" sz="2800"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9725"/>
          <a:ext cx="7239000" cy="3190875"/>
        </p:xfrm>
        <a:graphic>
          <a:graphicData uri="http://schemas.openxmlformats.org/drawingml/2006/table">
            <a:tbl>
              <a:tblPr firstRow="1" bandRow="1">
                <a:tableStyleId>{5C22544A-7EE6-4342-B048-85BDC9FD1C3A}</a:tableStyleId>
              </a:tblPr>
              <a:tblGrid>
                <a:gridCol w="1905000"/>
                <a:gridCol w="1143000"/>
                <a:gridCol w="1143000"/>
                <a:gridCol w="762000"/>
                <a:gridCol w="1295400"/>
                <a:gridCol w="990600"/>
              </a:tblGrid>
              <a:tr h="370840">
                <a:tc>
                  <a:txBody>
                    <a:bodyPr/>
                    <a:lstStyle/>
                    <a:p>
                      <a:r>
                        <a:rPr lang="en-US" dirty="0" smtClean="0">
                          <a:latin typeface="Times New Roman" pitchFamily="18" charset="0"/>
                          <a:cs typeface="Times New Roman" pitchFamily="18" charset="0"/>
                        </a:rPr>
                        <a:t>Independent</a:t>
                      </a:r>
                      <a:r>
                        <a:rPr lang="en-US" baseline="0" dirty="0" smtClean="0">
                          <a:latin typeface="Times New Roman" pitchFamily="18" charset="0"/>
                          <a:cs typeface="Times New Roman" pitchFamily="18" charset="0"/>
                        </a:rPr>
                        <a:t> V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cases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controls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OR</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CI</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P value</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Current age 20-29 yrs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1.43-4.03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0.001</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Illiterate women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234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2.16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1.19-3.92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0.011</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Parity ¼</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1.14-3.30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0.001</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Distance &gt;5 km</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237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6.81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3.75-12.36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0.0001</a:t>
                      </a:r>
                      <a:endParaRPr lang="en-US" dirty="0">
                        <a:latin typeface="Times New Roman" pitchFamily="18" charset="0"/>
                        <a:cs typeface="Times New Roman" pitchFamily="18" charset="0"/>
                      </a:endParaRPr>
                    </a:p>
                  </a:txBody>
                  <a:tcPr/>
                </a:tc>
              </a:tr>
              <a:tr h="1067435">
                <a:tc>
                  <a:txBody>
                    <a:bodyPr/>
                    <a:lstStyle/>
                    <a:p>
                      <a:r>
                        <a:rPr lang="en-US" dirty="0" smtClean="0">
                          <a:latin typeface="Times New Roman" pitchFamily="18" charset="0"/>
                          <a:cs typeface="Times New Roman" pitchFamily="18" charset="0"/>
                        </a:rPr>
                        <a:t>Delivery conducted</a:t>
                      </a:r>
                      <a:r>
                        <a:rPr lang="en-US" baseline="0" dirty="0" smtClean="0">
                          <a:latin typeface="Times New Roman" pitchFamily="18" charset="0"/>
                          <a:cs typeface="Times New Roman" pitchFamily="18" charset="0"/>
                        </a:rPr>
                        <a:t> by untrained </a:t>
                      </a:r>
                      <a:r>
                        <a:rPr lang="en-US" baseline="0" dirty="0" err="1" smtClean="0">
                          <a:latin typeface="Times New Roman" pitchFamily="18" charset="0"/>
                          <a:cs typeface="Times New Roman" pitchFamily="18" charset="0"/>
                        </a:rPr>
                        <a:t>dai</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6.87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1.61-29.2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0.009</a:t>
                      </a:r>
                      <a:endParaRPr lang="en-US" dirty="0">
                        <a:latin typeface="Times New Roman" pitchFamily="18" charset="0"/>
                        <a:cs typeface="Times New Roman" pitchFamily="18" charset="0"/>
                      </a:endParaRPr>
                    </a:p>
                  </a:txBody>
                  <a:tcPr/>
                </a:tc>
              </a:tr>
            </a:tbl>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MULTIPLE LOGISTIC REGRESSION ANALYSIS</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457200" y="1609725"/>
          <a:ext cx="7239000" cy="2763520"/>
        </p:xfrm>
        <a:graphic>
          <a:graphicData uri="http://schemas.openxmlformats.org/drawingml/2006/table">
            <a:tbl>
              <a:tblPr firstRow="1" bandRow="1">
                <a:tableStyleId>{5C22544A-7EE6-4342-B048-85BDC9FD1C3A}</a:tableStyleId>
              </a:tblPr>
              <a:tblGrid>
                <a:gridCol w="1809750"/>
                <a:gridCol w="1809750"/>
                <a:gridCol w="1809750"/>
                <a:gridCol w="1809750"/>
              </a:tblGrid>
              <a:tr h="370840">
                <a:tc>
                  <a:txBody>
                    <a:bodyPr/>
                    <a:lstStyle/>
                    <a:p>
                      <a:r>
                        <a:rPr lang="en-US" dirty="0" smtClean="0">
                          <a:latin typeface="Times New Roman" pitchFamily="18" charset="0"/>
                          <a:cs typeface="Times New Roman" pitchFamily="18" charset="0"/>
                        </a:rPr>
                        <a:t>COMPLICATION</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ODDS RATIO</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95%</a:t>
                      </a:r>
                      <a:r>
                        <a:rPr lang="en-US" baseline="0" dirty="0" smtClean="0">
                          <a:latin typeface="Times New Roman" pitchFamily="18" charset="0"/>
                          <a:cs typeface="Times New Roman" pitchFamily="18" charset="0"/>
                        </a:rPr>
                        <a:t> C I</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P </a:t>
                      </a:r>
                      <a:r>
                        <a:rPr lang="en-US" baseline="0" dirty="0" smtClean="0">
                          <a:latin typeface="Times New Roman" pitchFamily="18" charset="0"/>
                          <a:cs typeface="Times New Roman" pitchFamily="18" charset="0"/>
                        </a:rPr>
                        <a:t> VALUE</a:t>
                      </a:r>
                      <a:endParaRPr lang="en-US" dirty="0">
                        <a:latin typeface="Times New Roman" pitchFamily="18" charset="0"/>
                        <a:cs typeface="Times New Roman" pitchFamily="18" charset="0"/>
                      </a:endParaRPr>
                    </a:p>
                  </a:txBody>
                  <a:tcPr/>
                </a:tc>
              </a:tr>
              <a:tr h="370840">
                <a:tc>
                  <a:txBody>
                    <a:bodyPr/>
                    <a:lstStyle/>
                    <a:p>
                      <a:r>
                        <a:rPr lang="en-US" dirty="0" err="1" smtClean="0">
                          <a:latin typeface="Times New Roman" pitchFamily="18" charset="0"/>
                          <a:cs typeface="Times New Roman" pitchFamily="18" charset="0"/>
                        </a:rPr>
                        <a:t>Anaemia</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11.76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6.09,   22.71</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&lt;0.001</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Ex.</a:t>
                      </a:r>
                      <a:r>
                        <a:rPr lang="en-US" baseline="0" dirty="0" smtClean="0">
                          <a:latin typeface="Times New Roman" pitchFamily="18" charset="0"/>
                          <a:cs typeface="Times New Roman" pitchFamily="18" charset="0"/>
                        </a:rPr>
                        <a:t> </a:t>
                      </a:r>
                      <a:r>
                        <a:rPr lang="en-US" baseline="0" dirty="0" err="1" smtClean="0">
                          <a:latin typeface="Times New Roman" pitchFamily="18" charset="0"/>
                          <a:cs typeface="Times New Roman" pitchFamily="18" charset="0"/>
                        </a:rPr>
                        <a:t>bld</a:t>
                      </a:r>
                      <a:r>
                        <a:rPr lang="en-US" baseline="0" dirty="0" smtClean="0">
                          <a:latin typeface="Times New Roman" pitchFamily="18" charset="0"/>
                          <a:cs typeface="Times New Roman" pitchFamily="18" charset="0"/>
                        </a:rPr>
                        <a:t> during delivery</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12.82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2.08,  79.04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0.006</a:t>
                      </a:r>
                      <a:endParaRPr lang="en-US" dirty="0">
                        <a:latin typeface="Times New Roman" pitchFamily="18" charset="0"/>
                        <a:cs typeface="Times New Roman" pitchFamily="18" charset="0"/>
                      </a:endParaRPr>
                    </a:p>
                  </a:txBody>
                  <a:tcPr/>
                </a:tc>
              </a:tr>
              <a:tr h="370840">
                <a:tc>
                  <a:txBody>
                    <a:bodyPr/>
                    <a:lstStyle/>
                    <a:p>
                      <a:r>
                        <a:rPr lang="en-US" dirty="0" err="1" smtClean="0">
                          <a:latin typeface="Times New Roman" pitchFamily="18" charset="0"/>
                          <a:cs typeface="Times New Roman" pitchFamily="18" charset="0"/>
                        </a:rPr>
                        <a:t>Abn</a:t>
                      </a:r>
                      <a:r>
                        <a:rPr lang="en-US" dirty="0" smtClean="0">
                          <a:latin typeface="Times New Roman" pitchFamily="18" charset="0"/>
                          <a:cs typeface="Times New Roman" pitchFamily="18" charset="0"/>
                        </a:rPr>
                        <a:t> + of child</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2.85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1.14,   7.12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0.025</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R.</a:t>
                      </a:r>
                      <a:r>
                        <a:rPr lang="en-US" baseline="0" dirty="0" smtClean="0">
                          <a:latin typeface="Times New Roman" pitchFamily="18" charset="0"/>
                          <a:cs typeface="Times New Roman" pitchFamily="18" charset="0"/>
                        </a:rPr>
                        <a:t> placenta</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41.92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4.5,3   88.75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0.001</a:t>
                      </a:r>
                      <a:endParaRPr lang="en-US" dirty="0">
                        <a:latin typeface="Times New Roman" pitchFamily="18" charset="0"/>
                        <a:cs typeface="Times New Roman" pitchFamily="18" charset="0"/>
                      </a:endParaRPr>
                    </a:p>
                  </a:txBody>
                  <a:tcPr/>
                </a:tc>
              </a:tr>
              <a:tr h="370840">
                <a:tc>
                  <a:txBody>
                    <a:bodyPr/>
                    <a:lstStyle/>
                    <a:p>
                      <a:r>
                        <a:rPr lang="en-US" dirty="0" smtClean="0">
                          <a:latin typeface="Times New Roman" pitchFamily="18" charset="0"/>
                          <a:cs typeface="Times New Roman" pitchFamily="18" charset="0"/>
                        </a:rPr>
                        <a:t>Jaundice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0.47,    8.4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0.346</a:t>
                      </a:r>
                      <a:endParaRPr lang="en-US" dirty="0">
                        <a:latin typeface="Times New Roman" pitchFamily="18" charset="0"/>
                        <a:cs typeface="Times New Roman" pitchFamily="18" charset="0"/>
                      </a:endParaRP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0"/>
            <a:ext cx="7239000" cy="457200"/>
          </a:xfrm>
        </p:spPr>
        <p:txBody>
          <a:bodyPr>
            <a:normAutofit fontScale="90000"/>
          </a:bodyPr>
          <a:lstStyle/>
          <a:p>
            <a:r>
              <a:rPr lang="en-US" dirty="0" smtClean="0">
                <a:latin typeface="Times New Roman" pitchFamily="18" charset="0"/>
                <a:cs typeface="Times New Roman" pitchFamily="18" charset="0"/>
              </a:rPr>
              <a:t>Results from other studies :</a:t>
            </a:r>
            <a:endParaRPr lang="en-US" dirty="0">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381000" y="838200"/>
          <a:ext cx="7543800" cy="6111240"/>
        </p:xfrm>
        <a:graphic>
          <a:graphicData uri="http://schemas.openxmlformats.org/drawingml/2006/table">
            <a:tbl>
              <a:tblPr firstRow="1" bandRow="1">
                <a:tableStyleId>{5C22544A-7EE6-4342-B048-85BDC9FD1C3A}</a:tableStyleId>
              </a:tblPr>
              <a:tblGrid>
                <a:gridCol w="1219198"/>
                <a:gridCol w="838200"/>
                <a:gridCol w="804149"/>
                <a:gridCol w="719851"/>
                <a:gridCol w="990600"/>
                <a:gridCol w="685800"/>
                <a:gridCol w="685800"/>
                <a:gridCol w="685800"/>
                <a:gridCol w="914402"/>
              </a:tblGrid>
              <a:tr h="353287">
                <a:tc rowSpan="2">
                  <a:txBody>
                    <a:bodyPr/>
                    <a:lstStyle/>
                    <a:p>
                      <a:r>
                        <a:rPr lang="en-US" dirty="0" smtClean="0">
                          <a:latin typeface="Times New Roman" pitchFamily="18" charset="0"/>
                          <a:cs typeface="Times New Roman" pitchFamily="18" charset="0"/>
                        </a:rPr>
                        <a:t>INSTITUTE</a:t>
                      </a:r>
                      <a:endParaRPr lang="en-US" dirty="0">
                        <a:latin typeface="Times New Roman" pitchFamily="18" charset="0"/>
                        <a:cs typeface="Times New Roman" pitchFamily="18" charset="0"/>
                      </a:endParaRPr>
                    </a:p>
                  </a:txBody>
                  <a:tcPr/>
                </a:tc>
                <a:tc rowSpan="2">
                  <a:txBody>
                    <a:bodyPr/>
                    <a:lstStyle/>
                    <a:p>
                      <a:r>
                        <a:rPr lang="en-US" dirty="0" smtClean="0">
                          <a:latin typeface="Times New Roman" pitchFamily="18" charset="0"/>
                          <a:cs typeface="Times New Roman" pitchFamily="18" charset="0"/>
                        </a:rPr>
                        <a:t>YR</a:t>
                      </a:r>
                      <a:endParaRPr lang="en-US" dirty="0">
                        <a:latin typeface="Times New Roman" pitchFamily="18" charset="0"/>
                        <a:cs typeface="Times New Roman" pitchFamily="18" charset="0"/>
                      </a:endParaRPr>
                    </a:p>
                  </a:txBody>
                  <a:tcPr/>
                </a:tc>
                <a:tc rowSpan="2">
                  <a:txBody>
                    <a:bodyPr/>
                    <a:lstStyle/>
                    <a:p>
                      <a:r>
                        <a:rPr lang="en-US" dirty="0" smtClean="0">
                          <a:latin typeface="Times New Roman" pitchFamily="18" charset="0"/>
                          <a:cs typeface="Times New Roman" pitchFamily="18" charset="0"/>
                        </a:rPr>
                        <a:t>MMR</a:t>
                      </a:r>
                      <a:endParaRPr lang="en-US" dirty="0">
                        <a:latin typeface="Times New Roman" pitchFamily="18" charset="0"/>
                        <a:cs typeface="Times New Roman" pitchFamily="18" charset="0"/>
                      </a:endParaRPr>
                    </a:p>
                  </a:txBody>
                  <a:tcPr/>
                </a:tc>
                <a:tc gridSpan="6">
                  <a:txBody>
                    <a:bodyPr/>
                    <a:lstStyle/>
                    <a:p>
                      <a:r>
                        <a:rPr lang="en-US" dirty="0" smtClean="0">
                          <a:latin typeface="Times New Roman" pitchFamily="18" charset="0"/>
                          <a:cs typeface="Times New Roman" pitchFamily="18" charset="0"/>
                        </a:rPr>
                        <a:t>Causes</a:t>
                      </a:r>
                      <a:r>
                        <a:rPr lang="en-US" baseline="0" dirty="0" smtClean="0">
                          <a:latin typeface="Times New Roman" pitchFamily="18" charset="0"/>
                          <a:cs typeface="Times New Roman" pitchFamily="18" charset="0"/>
                        </a:rPr>
                        <a:t> of Mat </a:t>
                      </a:r>
                      <a:r>
                        <a:rPr lang="en-US" baseline="0" dirty="0" err="1" smtClean="0">
                          <a:latin typeface="Times New Roman" pitchFamily="18" charset="0"/>
                          <a:cs typeface="Times New Roman" pitchFamily="18" charset="0"/>
                        </a:rPr>
                        <a:t>ernal</a:t>
                      </a:r>
                      <a:r>
                        <a:rPr lang="en-US" baseline="0" dirty="0" smtClean="0">
                          <a:latin typeface="Times New Roman" pitchFamily="18" charset="0"/>
                          <a:cs typeface="Times New Roman" pitchFamily="18" charset="0"/>
                        </a:rPr>
                        <a:t> Deaths in %</a:t>
                      </a:r>
                      <a:endParaRPr lang="en-US" dirty="0">
                        <a:latin typeface="Times New Roman" pitchFamily="18" charset="0"/>
                        <a:cs typeface="Times New Roman" pitchFamily="18" charset="0"/>
                      </a:endParaRPr>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r h="594512">
                <a:tc vMerge="1">
                  <a:txBody>
                    <a:bodyPr/>
                    <a:lstStyle/>
                    <a:p>
                      <a:endParaRPr lang="en-US" dirty="0"/>
                    </a:p>
                  </a:txBody>
                  <a:tcPr/>
                </a:tc>
                <a:tc vMerge="1">
                  <a:txBody>
                    <a:bodyPr/>
                    <a:lstStyle/>
                    <a:p>
                      <a:endParaRPr lang="en-US" dirty="0"/>
                    </a:p>
                  </a:txBody>
                  <a:tcPr/>
                </a:tc>
                <a:tc vMerge="1">
                  <a:txBody>
                    <a:bodyPr/>
                    <a:lstStyle/>
                    <a:p>
                      <a:endParaRPr lang="en-US" dirty="0"/>
                    </a:p>
                  </a:txBody>
                  <a:tcPr/>
                </a:tc>
                <a:tc>
                  <a:txBody>
                    <a:bodyPr/>
                    <a:lstStyle/>
                    <a:p>
                      <a:r>
                        <a:rPr lang="en-US" dirty="0" err="1" smtClean="0">
                          <a:latin typeface="Times New Roman" pitchFamily="18" charset="0"/>
                          <a:cs typeface="Times New Roman" pitchFamily="18" charset="0"/>
                        </a:rPr>
                        <a:t>Hge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Toxemia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Se </a:t>
                      </a:r>
                      <a:r>
                        <a:rPr lang="en-US" dirty="0" err="1" smtClean="0">
                          <a:latin typeface="Times New Roman" pitchFamily="18" charset="0"/>
                          <a:cs typeface="Times New Roman" pitchFamily="18" charset="0"/>
                        </a:rPr>
                        <a:t>psis</a:t>
                      </a:r>
                      <a:endParaRPr lang="en-US" dirty="0">
                        <a:latin typeface="Times New Roman" pitchFamily="18" charset="0"/>
                        <a:cs typeface="Times New Roman" pitchFamily="18" charset="0"/>
                      </a:endParaRPr>
                    </a:p>
                  </a:txBody>
                  <a:tcPr/>
                </a:tc>
                <a:tc>
                  <a:txBody>
                    <a:bodyPr/>
                    <a:lstStyle/>
                    <a:p>
                      <a:r>
                        <a:rPr lang="en-US" dirty="0" err="1" smtClean="0">
                          <a:latin typeface="Times New Roman" pitchFamily="18" charset="0"/>
                          <a:cs typeface="Times New Roman" pitchFamily="18" charset="0"/>
                        </a:rPr>
                        <a:t>Anaemia</a:t>
                      </a:r>
                      <a:r>
                        <a:rPr lang="en-US"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jaundice</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others</a:t>
                      </a:r>
                      <a:endParaRPr lang="en-US" dirty="0">
                        <a:latin typeface="Times New Roman" pitchFamily="18" charset="0"/>
                        <a:cs typeface="Times New Roman" pitchFamily="18" charset="0"/>
                      </a:endParaRPr>
                    </a:p>
                  </a:txBody>
                  <a:tcPr/>
                </a:tc>
              </a:tr>
              <a:tr h="594512">
                <a:tc>
                  <a:txBody>
                    <a:bodyPr/>
                    <a:lstStyle/>
                    <a:p>
                      <a:r>
                        <a:rPr lang="en-US" dirty="0" smtClean="0">
                          <a:latin typeface="Times New Roman" pitchFamily="18" charset="0"/>
                          <a:cs typeface="Times New Roman" pitchFamily="18" charset="0"/>
                        </a:rPr>
                        <a:t>Present study</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2007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21.4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11.4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21.4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r>
              <a:tr h="944880">
                <a:tc>
                  <a:txBody>
                    <a:bodyPr/>
                    <a:lstStyle/>
                    <a:p>
                      <a:r>
                        <a:rPr lang="sv-SE" dirty="0" smtClean="0">
                          <a:latin typeface="Times New Roman" pitchFamily="18" charset="0"/>
                          <a:cs typeface="Times New Roman" pitchFamily="18" charset="0"/>
                        </a:rPr>
                        <a:t>Bera and Sengupta (K)</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79-80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1009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23.8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16</a:t>
                      </a:r>
                      <a:endParaRPr lang="en-US" dirty="0">
                        <a:latin typeface="Times New Roman" pitchFamily="18" charset="0"/>
                        <a:cs typeface="Times New Roman" pitchFamily="18" charset="0"/>
                      </a:endParaRPr>
                    </a:p>
                  </a:txBody>
                  <a:tcPr/>
                </a:tc>
              </a:tr>
              <a:tr h="838200">
                <a:tc>
                  <a:txBody>
                    <a:bodyPr/>
                    <a:lstStyle/>
                    <a:p>
                      <a:r>
                        <a:rPr lang="en-US" dirty="0" err="1" smtClean="0">
                          <a:latin typeface="Times New Roman" pitchFamily="18" charset="0"/>
                          <a:cs typeface="Times New Roman" pitchFamily="18" charset="0"/>
                        </a:rPr>
                        <a:t>Ramteke</a:t>
                      </a:r>
                      <a:r>
                        <a:rPr lang="en-US" dirty="0" smtClean="0">
                          <a:latin typeface="Times New Roman" pitchFamily="18" charset="0"/>
                          <a:cs typeface="Times New Roman" pitchFamily="18" charset="0"/>
                        </a:rPr>
                        <a:t> and </a:t>
                      </a:r>
                      <a:r>
                        <a:rPr lang="en-US" dirty="0" err="1" smtClean="0">
                          <a:latin typeface="Times New Roman" pitchFamily="18" charset="0"/>
                          <a:cs typeface="Times New Roman" pitchFamily="18" charset="0"/>
                        </a:rPr>
                        <a:t>Pajai</a:t>
                      </a: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3 (Y)</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92-94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1048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12.25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12.24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12.94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27</a:t>
                      </a:r>
                      <a:endParaRPr lang="en-US" dirty="0">
                        <a:latin typeface="Times New Roman" pitchFamily="18" charset="0"/>
                        <a:cs typeface="Times New Roman" pitchFamily="18" charset="0"/>
                      </a:endParaRPr>
                    </a:p>
                  </a:txBody>
                  <a:tcPr/>
                </a:tc>
              </a:tr>
              <a:tr h="685800">
                <a:tc>
                  <a:txBody>
                    <a:bodyPr/>
                    <a:lstStyle/>
                    <a:p>
                      <a:r>
                        <a:rPr lang="en-US" dirty="0" err="1" smtClean="0">
                          <a:latin typeface="Times New Roman" pitchFamily="18" charset="0"/>
                          <a:cs typeface="Times New Roman" pitchFamily="18" charset="0"/>
                        </a:rPr>
                        <a:t>Sapre</a:t>
                      </a:r>
                      <a:r>
                        <a:rPr lang="en-US" dirty="0" smtClean="0">
                          <a:latin typeface="Times New Roman" pitchFamily="18" charset="0"/>
                          <a:cs typeface="Times New Roman" pitchFamily="18" charset="0"/>
                        </a:rPr>
                        <a:t> and Joshi (</a:t>
                      </a:r>
                      <a:r>
                        <a:rPr lang="en-US" dirty="0" err="1" smtClean="0">
                          <a:latin typeface="Times New Roman" pitchFamily="18" charset="0"/>
                          <a:cs typeface="Times New Roman" pitchFamily="18" charset="0"/>
                        </a:rPr>
                        <a:t>Gw</a:t>
                      </a:r>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71-96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1448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14</a:t>
                      </a:r>
                      <a:endParaRPr lang="en-US" dirty="0">
                        <a:latin typeface="Times New Roman" pitchFamily="18" charset="0"/>
                        <a:cs typeface="Times New Roman" pitchFamily="18" charset="0"/>
                      </a:endParaRPr>
                    </a:p>
                  </a:txBody>
                  <a:tcPr/>
                </a:tc>
              </a:tr>
              <a:tr h="609600">
                <a:tc>
                  <a:txBody>
                    <a:bodyPr/>
                    <a:lstStyle/>
                    <a:p>
                      <a:r>
                        <a:rPr lang="en-US" dirty="0" smtClean="0">
                          <a:latin typeface="Times New Roman" pitchFamily="18" charset="0"/>
                          <a:cs typeface="Times New Roman" pitchFamily="18" charset="0"/>
                        </a:rPr>
                        <a:t>Pal and ray (WB)</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94-04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623</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9.7</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4</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15</a:t>
                      </a:r>
                      <a:endParaRPr lang="en-US" dirty="0">
                        <a:latin typeface="Times New Roman" pitchFamily="18" charset="0"/>
                        <a:cs typeface="Times New Roman" pitchFamily="18" charset="0"/>
                      </a:endParaRPr>
                    </a:p>
                  </a:txBody>
                  <a:tcPr/>
                </a:tc>
              </a:tr>
              <a:tr h="594512">
                <a:tc>
                  <a:txBody>
                    <a:bodyPr/>
                    <a:lstStyle/>
                    <a:p>
                      <a:r>
                        <a:rPr lang="en-US" dirty="0" smtClean="0">
                          <a:latin typeface="Times New Roman" pitchFamily="18" charset="0"/>
                          <a:cs typeface="Times New Roman" pitchFamily="18" charset="0"/>
                        </a:rPr>
                        <a:t>SRS</a:t>
                      </a:r>
                      <a:r>
                        <a:rPr lang="en-US" baseline="0"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1998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540(NFHS)</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30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16</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19</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tc>
              </a:tr>
              <a:tr h="594512">
                <a:tc>
                  <a:txBody>
                    <a:bodyPr/>
                    <a:lstStyle/>
                    <a:p>
                      <a:r>
                        <a:rPr lang="en-US" dirty="0" smtClean="0">
                          <a:latin typeface="Times New Roman" pitchFamily="18" charset="0"/>
                          <a:cs typeface="Times New Roman" pitchFamily="18" charset="0"/>
                        </a:rPr>
                        <a:t>WHO</a:t>
                      </a:r>
                      <a:r>
                        <a:rPr lang="en-US" baseline="0" dirty="0" smtClean="0">
                          <a:latin typeface="Times New Roman" pitchFamily="18" charset="0"/>
                          <a:cs typeface="Times New Roman" pitchFamily="18" charset="0"/>
                        </a:rPr>
                        <a:t> report </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2005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15</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20</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a:t>
                      </a:r>
                      <a:endParaRPr lang="en-US" dirty="0">
                        <a:latin typeface="Times New Roman" pitchFamily="18" charset="0"/>
                        <a:cs typeface="Times New Roman" pitchFamily="18" charset="0"/>
                      </a:endParaRPr>
                    </a:p>
                  </a:txBody>
                  <a:tcPr/>
                </a:tc>
                <a:tc>
                  <a:txBody>
                    <a:bodyPr/>
                    <a:lstStyle/>
                    <a:p>
                      <a:r>
                        <a:rPr lang="en-US" dirty="0" smtClean="0">
                          <a:latin typeface="Times New Roman" pitchFamily="18" charset="0"/>
                          <a:cs typeface="Times New Roman" pitchFamily="18" charset="0"/>
                        </a:rPr>
                        <a:t>8</a:t>
                      </a:r>
                      <a:endParaRPr lang="en-US" dirty="0">
                        <a:latin typeface="Times New Roman" pitchFamily="18" charset="0"/>
                        <a:cs typeface="Times New Roman" pitchFamily="18" charset="0"/>
                      </a:endParaRPr>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Learning objectives</a:t>
            </a:r>
            <a:endParaRPr lang="en-US" dirty="0">
              <a:latin typeface="Times New Roman" pitchFamily="18" charset="0"/>
              <a:cs typeface="Times New Roman" pitchFamily="18" charset="0"/>
            </a:endParaRPr>
          </a:p>
        </p:txBody>
      </p:sp>
      <p:sp>
        <p:nvSpPr>
          <p:cNvPr id="4" name="Content Placeholder 2"/>
          <p:cNvSpPr>
            <a:spLocks noGrp="1"/>
          </p:cNvSpPr>
          <p:nvPr>
            <p:ph idx="1"/>
          </p:nvPr>
        </p:nvSpPr>
        <p:spPr>
          <a:xfrm>
            <a:off x="457200" y="1609416"/>
            <a:ext cx="7239000" cy="4846320"/>
          </a:xfrm>
        </p:spPr>
        <p:txBody>
          <a:bodyPr>
            <a:normAutofit/>
          </a:bodyPr>
          <a:lstStyle/>
          <a:p>
            <a:r>
              <a:rPr lang="en-US" sz="2800" dirty="0" smtClean="0">
                <a:latin typeface="Times New Roman" pitchFamily="18" charset="0"/>
                <a:cs typeface="Times New Roman" pitchFamily="18" charset="0"/>
              </a:rPr>
              <a:t> To learn about maternal mortality indicators.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normAutofit fontScale="90000"/>
          </a:bodyPr>
          <a:lstStyle/>
          <a:p>
            <a:r>
              <a:rPr lang="en-US" dirty="0" smtClean="0">
                <a:latin typeface="Times New Roman" pitchFamily="18" charset="0"/>
                <a:cs typeface="Times New Roman" pitchFamily="18" charset="0"/>
              </a:rPr>
              <a:t>Discussion:</a:t>
            </a:r>
            <a:br>
              <a:rPr lang="en-US" dirty="0" smtClean="0">
                <a:latin typeface="Times New Roman" pitchFamily="18" charset="0"/>
                <a:cs typeface="Times New Roman" pitchFamily="18" charset="0"/>
              </a:rPr>
            </a:b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solidFill>
            <a:schemeClr val="bg2"/>
          </a:solidFill>
          <a:ln>
            <a:solidFill>
              <a:schemeClr val="tx2"/>
            </a:solidFill>
          </a:ln>
        </p:spPr>
        <p:txBody>
          <a:bodyPr>
            <a:normAutofit fontScale="92500"/>
          </a:bodyPr>
          <a:lstStyle/>
          <a:p>
            <a:pPr>
              <a:buFont typeface="Wingdings" pitchFamily="2" charset="2"/>
              <a:buChar char="v"/>
            </a:pPr>
            <a:r>
              <a:rPr lang="en-US" dirty="0" smtClean="0">
                <a:latin typeface="Times New Roman" pitchFamily="18" charset="0"/>
                <a:cs typeface="Times New Roman" pitchFamily="18" charset="0"/>
              </a:rPr>
              <a:t>Use of  a cost-effective snowball-sampling technique.</a:t>
            </a:r>
            <a:endParaRPr lang="en-US" baseline="30000" dirty="0" smtClean="0">
              <a:latin typeface="Times New Roman" pitchFamily="18" charset="0"/>
              <a:cs typeface="Times New Roman" pitchFamily="18" charset="0"/>
            </a:endParaRPr>
          </a:p>
          <a:p>
            <a:pPr>
              <a:buFont typeface="Wingdings" pitchFamily="2" charset="2"/>
              <a:buChar char="v"/>
            </a:pPr>
            <a:r>
              <a:rPr lang="en-US" dirty="0" smtClean="0">
                <a:latin typeface="Times New Roman" pitchFamily="18" charset="0"/>
                <a:cs typeface="Times New Roman" pitchFamily="18" charset="0"/>
              </a:rPr>
              <a:t>The major direct causes - PPH, F.B. retained placenta and sepsis.</a:t>
            </a:r>
          </a:p>
          <a:p>
            <a:pPr>
              <a:buFont typeface="Wingdings" pitchFamily="2" charset="2"/>
              <a:buChar char="v"/>
            </a:pPr>
            <a:r>
              <a:rPr lang="en-US" dirty="0" smtClean="0">
                <a:latin typeface="Times New Roman" pitchFamily="18" charset="0"/>
                <a:cs typeface="Times New Roman" pitchFamily="18" charset="0"/>
              </a:rPr>
              <a:t>As per the report of the sample registration system (SRS) –hemorrhage 38%, which is much higher than this study’s estimate.</a:t>
            </a:r>
          </a:p>
          <a:p>
            <a:pPr>
              <a:buFont typeface="Wingdings" pitchFamily="2" charset="2"/>
              <a:buChar char="v"/>
            </a:pPr>
            <a:r>
              <a:rPr lang="en-US" dirty="0" smtClean="0">
                <a:latin typeface="Times New Roman" pitchFamily="18" charset="0"/>
                <a:cs typeface="Times New Roman" pitchFamily="18" charset="0"/>
              </a:rPr>
              <a:t> Hypertensive disorders are one of the causes of maternal deaths,</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our study did not find any such case.</a:t>
            </a:r>
          </a:p>
          <a:p>
            <a:pPr>
              <a:buFont typeface="Wingdings" pitchFamily="2" charset="2"/>
              <a:buChar char="v"/>
            </a:pPr>
            <a:r>
              <a:rPr lang="en-US" dirty="0" smtClean="0">
                <a:latin typeface="Times New Roman" pitchFamily="18" charset="0"/>
                <a:cs typeface="Times New Roman" pitchFamily="18" charset="0"/>
              </a:rPr>
              <a:t> Maternal deaths d/t retained placenta was found to be marginally higher than those reported elsewhere. Anemia -major cause of maternal death in the present study</a:t>
            </a:r>
          </a:p>
          <a:p>
            <a:pPr>
              <a:buFont typeface="Wingdings" pitchFamily="2" charset="2"/>
              <a:buChar char="v"/>
            </a:pPr>
            <a:endParaRPr lang="en-US" dirty="0">
              <a:latin typeface="Times New Roman" pitchFamily="18" charset="0"/>
              <a:cs typeface="Times New Roman"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tx2"/>
          </a:solidFill>
        </p:spPr>
        <p:txBody>
          <a:bodyPr/>
          <a:lstStyle/>
          <a:p>
            <a:r>
              <a:rPr lang="en-US" dirty="0" smtClean="0"/>
              <a:t>Cont…..</a:t>
            </a:r>
            <a:endParaRPr lang="en-US" dirty="0"/>
          </a:p>
        </p:txBody>
      </p:sp>
      <p:sp>
        <p:nvSpPr>
          <p:cNvPr id="3" name="Content Placeholder 2"/>
          <p:cNvSpPr>
            <a:spLocks noGrp="1"/>
          </p:cNvSpPr>
          <p:nvPr>
            <p:ph idx="1"/>
          </p:nvPr>
        </p:nvSpPr>
        <p:spPr>
          <a:solidFill>
            <a:schemeClr val="bg2"/>
          </a:solidFill>
          <a:ln>
            <a:solidFill>
              <a:schemeClr val="tx2"/>
            </a:solidFill>
          </a:ln>
        </p:spPr>
        <p:txBody>
          <a:bodyPr>
            <a:normAutofit/>
          </a:bodyPr>
          <a:lstStyle/>
          <a:p>
            <a:pPr>
              <a:buFont typeface="Wingdings" pitchFamily="2" charset="2"/>
              <a:buChar char="v"/>
            </a:pPr>
            <a:r>
              <a:rPr lang="en-US" dirty="0" smtClean="0">
                <a:latin typeface="Times New Roman" pitchFamily="18" charset="0"/>
                <a:cs typeface="Times New Roman" pitchFamily="18" charset="0"/>
              </a:rPr>
              <a:t>Entire study population was from urban slums, socioeconomic characteristics do not show statistically significant differences between cases and controls. </a:t>
            </a:r>
          </a:p>
          <a:p>
            <a:pPr>
              <a:buFont typeface="Wingdings" pitchFamily="2" charset="2"/>
              <a:buChar char="v"/>
            </a:pPr>
            <a:r>
              <a:rPr lang="en-US" dirty="0" smtClean="0">
                <a:latin typeface="Times New Roman" pitchFamily="18" charset="0"/>
                <a:cs typeface="Times New Roman" pitchFamily="18" charset="0"/>
              </a:rPr>
              <a:t>Investing in training of untrained dies  should be considered</a:t>
            </a:r>
            <a:r>
              <a:rPr lang="en-US" baseline="300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by policy makers and donor agencies.</a:t>
            </a:r>
            <a:r>
              <a:rPr lang="en-US" baseline="30000" dirty="0" smtClean="0">
                <a:latin typeface="Times New Roman" pitchFamily="18" charset="0"/>
                <a:cs typeface="Times New Roman" pitchFamily="18" charset="0"/>
              </a:rPr>
              <a:t> </a:t>
            </a:r>
          </a:p>
          <a:p>
            <a:pPr>
              <a:buFont typeface="Wingdings" pitchFamily="2" charset="2"/>
              <a:buChar char="v"/>
            </a:pPr>
            <a:r>
              <a:rPr lang="en-US" dirty="0" smtClean="0">
                <a:latin typeface="Times New Roman" pitchFamily="18" charset="0"/>
                <a:cs typeface="Times New Roman" pitchFamily="18" charset="0"/>
              </a:rPr>
              <a:t>A high proportion of maternal deaths occurred in hospital set up - deliveries were conducted at home by untrained </a:t>
            </a:r>
            <a:r>
              <a:rPr lang="en-US" i="1" dirty="0" smtClean="0">
                <a:latin typeface="Times New Roman" pitchFamily="18" charset="0"/>
                <a:cs typeface="Times New Roman" pitchFamily="18" charset="0"/>
              </a:rPr>
              <a:t>dais</a:t>
            </a:r>
            <a:r>
              <a:rPr lang="en-US" dirty="0" smtClean="0">
                <a:latin typeface="Times New Roman" pitchFamily="18" charset="0"/>
                <a:cs typeface="Times New Roman" pitchFamily="18" charset="0"/>
              </a:rPr>
              <a:t> and were rushed to a hospital at the last minute.</a:t>
            </a:r>
            <a:br>
              <a:rPr lang="en-US" dirty="0" smtClean="0">
                <a:latin typeface="Times New Roman" pitchFamily="18" charset="0"/>
                <a:cs typeface="Times New Roman" pitchFamily="18" charset="0"/>
              </a:rPr>
            </a:br>
            <a:endParaRPr lang="en-US" dirty="0" smtClean="0">
              <a:latin typeface="Times New Roman" pitchFamily="18" charset="0"/>
              <a:cs typeface="Times New Roman" pitchFamily="18" charset="0"/>
            </a:endParaRPr>
          </a:p>
          <a:p>
            <a:pPr>
              <a:buNone/>
            </a:pPr>
            <a:endParaRPr lang="en-US" dirty="0" smtClean="0">
              <a:latin typeface="Times New Roman" pitchFamily="18" charset="0"/>
              <a:cs typeface="Times New Roman" pitchFamily="18" charset="0"/>
            </a:endParaRPr>
          </a:p>
          <a:p>
            <a:pPr>
              <a:buNone/>
            </a:pPr>
            <a:endParaRPr lang="en-US" dirty="0">
              <a:latin typeface="Times New Roman" pitchFamily="18" charset="0"/>
              <a:cs typeface="Times New Roman" pitchFamily="18" charset="0"/>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accent5">
              <a:lumMod val="50000"/>
            </a:schemeClr>
          </a:solidFill>
        </p:spPr>
        <p:txBody>
          <a:bodyPr/>
          <a:lstStyle/>
          <a:p>
            <a:r>
              <a:rPr lang="en-US" dirty="0" smtClean="0">
                <a:latin typeface="Times New Roman" pitchFamily="18" charset="0"/>
                <a:cs typeface="Times New Roman" pitchFamily="18" charset="0"/>
              </a:rPr>
              <a:t>Conclusion: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solidFill>
            <a:schemeClr val="accent4"/>
          </a:solidFill>
          <a:ln>
            <a:solidFill>
              <a:schemeClr val="accent4">
                <a:lumMod val="75000"/>
              </a:schemeClr>
            </a:solidFill>
          </a:ln>
        </p:spPr>
        <p:txBody>
          <a:bodyPr>
            <a:normAutofit/>
          </a:bodyPr>
          <a:lstStyle/>
          <a:p>
            <a:r>
              <a:rPr lang="en-US" sz="3200" dirty="0" smtClean="0">
                <a:latin typeface="Times New Roman" pitchFamily="18" charset="0"/>
                <a:cs typeface="Times New Roman" pitchFamily="18" charset="0"/>
              </a:rPr>
              <a:t>Mass education about the importance of antenatal      registration and regular ANC checkups.</a:t>
            </a:r>
          </a:p>
          <a:p>
            <a:r>
              <a:rPr lang="en-US" sz="3200" dirty="0" smtClean="0">
                <a:latin typeface="Times New Roman" pitchFamily="18" charset="0"/>
                <a:cs typeface="Times New Roman" pitchFamily="18" charset="0"/>
              </a:rPr>
              <a:t>Focus on training of </a:t>
            </a:r>
            <a:r>
              <a:rPr lang="en-US" sz="3200" i="1" dirty="0" smtClean="0">
                <a:latin typeface="Times New Roman" pitchFamily="18" charset="0"/>
                <a:cs typeface="Times New Roman" pitchFamily="18" charset="0"/>
              </a:rPr>
              <a:t>dais.</a:t>
            </a:r>
          </a:p>
          <a:p>
            <a:r>
              <a:rPr lang="en-US" sz="3200" dirty="0" smtClean="0">
                <a:latin typeface="Times New Roman" pitchFamily="18" charset="0"/>
                <a:cs typeface="Times New Roman" pitchFamily="18" charset="0"/>
              </a:rPr>
              <a:t> Encouragement  for institutional deliveries to reduce maternal mortality at the community level.</a:t>
            </a:r>
            <a:endParaRPr lang="en-US" sz="3200" dirty="0">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447800"/>
            <a:ext cx="6255488" cy="3047999"/>
          </a:xfrm>
          <a:solidFill>
            <a:schemeClr val="accent5">
              <a:lumMod val="40000"/>
              <a:lumOff val="60000"/>
            </a:schemeClr>
          </a:solidFill>
        </p:spPr>
        <p:txBody>
          <a:bodyPr/>
          <a:lstStyle/>
          <a:p>
            <a:r>
              <a:rPr lang="en-US" sz="5400" dirty="0" smtClean="0"/>
              <a:t>Thanks</a:t>
            </a:r>
            <a:br>
              <a:rPr lang="en-US" sz="5400" dirty="0" smtClean="0"/>
            </a:br>
            <a:r>
              <a:rPr lang="en-US" dirty="0" smtClean="0"/>
              <a:t>…….</a:t>
            </a:r>
            <a:endParaRPr lang="en-US" dirty="0"/>
          </a:p>
        </p:txBody>
      </p:sp>
      <p:sp>
        <p:nvSpPr>
          <p:cNvPr id="3" name="Text Placeholder 2"/>
          <p:cNvSpPr>
            <a:spLocks noGrp="1"/>
          </p:cNvSpPr>
          <p:nvPr>
            <p:ph type="body" idx="1"/>
          </p:nvPr>
        </p:nvSpPr>
        <p:spPr/>
        <p:txBody>
          <a:bodyPr/>
          <a:lstStyle/>
          <a:p>
            <a:endParaRPr lang="en-US" dirty="0" smtClean="0"/>
          </a:p>
          <a:p>
            <a:endParaRPr lang="en-US" dirty="0" smtClean="0"/>
          </a:p>
          <a:p>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noAutofit/>
          </a:bodyPr>
          <a:lstStyle/>
          <a:p>
            <a:r>
              <a:rPr lang="en-US" sz="2800" dirty="0" smtClean="0">
                <a:latin typeface="Times New Roman" pitchFamily="18" charset="0"/>
                <a:cs typeface="Times New Roman" pitchFamily="18" charset="0"/>
              </a:rPr>
              <a:t> In order to develop, implement and evaluate policy for reducing maternal mortality, it is essential to study risk factors.</a:t>
            </a:r>
          </a:p>
          <a:p>
            <a:r>
              <a:rPr lang="en-US" sz="2800" dirty="0" smtClean="0">
                <a:latin typeface="Times New Roman" pitchFamily="18" charset="0"/>
                <a:cs typeface="Times New Roman" pitchFamily="18" charset="0"/>
              </a:rPr>
              <a:t> Pregnancy complications and childbirth-related complications are the major causes.</a:t>
            </a:r>
          </a:p>
          <a:p>
            <a:r>
              <a:rPr lang="en-US" sz="2800" dirty="0" smtClean="0">
                <a:latin typeface="Times New Roman" pitchFamily="18" charset="0"/>
                <a:cs typeface="Times New Roman" pitchFamily="18" charset="0"/>
              </a:rPr>
              <a:t>MMR in India is far from the desired level of 100 by 2012 set by the National Rural Health Mission (NRHM) and 109 by 2015 as per millennium development goals (MDG). </a:t>
            </a:r>
          </a:p>
          <a:p>
            <a:pPr>
              <a:buNone/>
            </a:pPr>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latin typeface="Times New Roman" pitchFamily="18" charset="0"/>
                <a:cs typeface="Times New Roman" pitchFamily="18" charset="0"/>
              </a:rPr>
              <a:t>Objective of study:</a:t>
            </a:r>
            <a:endParaRPr lang="en-US" dirty="0"/>
          </a:p>
        </p:txBody>
      </p:sp>
      <p:sp>
        <p:nvSpPr>
          <p:cNvPr id="3" name="Content Placeholder 2"/>
          <p:cNvSpPr>
            <a:spLocks noGrp="1"/>
          </p:cNvSpPr>
          <p:nvPr>
            <p:ph idx="1"/>
          </p:nvPr>
        </p:nvSpPr>
        <p:spPr/>
        <p:txBody>
          <a:bodyPr>
            <a:normAutofit/>
          </a:bodyPr>
          <a:lstStyle/>
          <a:p>
            <a:r>
              <a:rPr lang="en-US" sz="2800" dirty="0" smtClean="0">
                <a:latin typeface="Times New Roman" pitchFamily="18" charset="0"/>
                <a:cs typeface="Times New Roman" pitchFamily="18" charset="0"/>
              </a:rPr>
              <a:t> To determine the epidemiological risk factors and its related causes associated with maternal deaths in Delhi slums.</a:t>
            </a: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239000" cy="838200"/>
          </a:xfrm>
        </p:spPr>
        <p:txBody>
          <a:bodyPr/>
          <a:lstStyle/>
          <a:p>
            <a:r>
              <a:rPr lang="en-US" dirty="0" smtClean="0">
                <a:latin typeface="Times New Roman" pitchFamily="18" charset="0"/>
                <a:cs typeface="Times New Roman" pitchFamily="18" charset="0"/>
              </a:rPr>
              <a:t>Methodology</a:t>
            </a:r>
            <a:endParaRPr lang="en-US" dirty="0">
              <a:latin typeface="Times New Roman" pitchFamily="18" charset="0"/>
              <a:cs typeface="Times New Roman" pitchFamily="18" charset="0"/>
            </a:endParaRPr>
          </a:p>
        </p:txBody>
      </p:sp>
      <p:grpSp>
        <p:nvGrpSpPr>
          <p:cNvPr id="25" name="Group 24"/>
          <p:cNvGrpSpPr/>
          <p:nvPr/>
        </p:nvGrpSpPr>
        <p:grpSpPr>
          <a:xfrm>
            <a:off x="914400" y="1600200"/>
            <a:ext cx="5867400" cy="5181600"/>
            <a:chOff x="914400" y="1600200"/>
            <a:chExt cx="5867400" cy="5181600"/>
          </a:xfrm>
        </p:grpSpPr>
        <p:sp>
          <p:nvSpPr>
            <p:cNvPr id="4" name="Rounded Rectangle 3"/>
            <p:cNvSpPr/>
            <p:nvPr/>
          </p:nvSpPr>
          <p:spPr>
            <a:xfrm>
              <a:off x="3200400" y="1600200"/>
              <a:ext cx="11430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itchFamily="18" charset="0"/>
                  <a:cs typeface="Times New Roman" pitchFamily="18" charset="0"/>
                </a:rPr>
                <a:t>929 slums</a:t>
              </a:r>
              <a:endParaRPr lang="en-US" dirty="0">
                <a:solidFill>
                  <a:schemeClr val="tx1"/>
                </a:solidFill>
                <a:latin typeface="Times New Roman" pitchFamily="18" charset="0"/>
                <a:cs typeface="Times New Roman" pitchFamily="18" charset="0"/>
              </a:endParaRPr>
            </a:p>
          </p:txBody>
        </p:sp>
        <p:sp>
          <p:nvSpPr>
            <p:cNvPr id="6" name="Rounded Rectangle 5"/>
            <p:cNvSpPr/>
            <p:nvPr/>
          </p:nvSpPr>
          <p:spPr>
            <a:xfrm>
              <a:off x="2895600" y="3048000"/>
              <a:ext cx="1752600" cy="685800"/>
            </a:xfrm>
            <a:prstGeom prst="roundRect">
              <a:avLst/>
            </a:prstGeom>
            <a:solidFill>
              <a:schemeClr val="tx2"/>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itchFamily="18" charset="0"/>
                  <a:cs typeface="Times New Roman" pitchFamily="18" charset="0"/>
                </a:rPr>
                <a:t>328 slums</a:t>
              </a:r>
            </a:p>
            <a:p>
              <a:pPr algn="ctr"/>
              <a:r>
                <a:rPr lang="en-US" dirty="0" smtClean="0">
                  <a:solidFill>
                    <a:schemeClr val="tx1"/>
                  </a:solidFill>
                  <a:latin typeface="Times New Roman" pitchFamily="18" charset="0"/>
                  <a:cs typeface="Times New Roman" pitchFamily="18" charset="0"/>
                </a:rPr>
                <a:t>(1.25 million)</a:t>
              </a:r>
              <a:endParaRPr lang="en-US" dirty="0">
                <a:solidFill>
                  <a:schemeClr val="tx1"/>
                </a:solidFill>
                <a:latin typeface="Times New Roman" pitchFamily="18" charset="0"/>
                <a:cs typeface="Times New Roman" pitchFamily="18" charset="0"/>
              </a:endParaRPr>
            </a:p>
          </p:txBody>
        </p:sp>
        <p:sp>
          <p:nvSpPr>
            <p:cNvPr id="7" name="Rectangle 6"/>
            <p:cNvSpPr/>
            <p:nvPr/>
          </p:nvSpPr>
          <p:spPr>
            <a:xfrm>
              <a:off x="914400" y="4495800"/>
              <a:ext cx="1600200" cy="990600"/>
            </a:xfrm>
            <a:prstGeom prst="rect">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Times New Roman" pitchFamily="18" charset="0"/>
                  <a:cs typeface="Times New Roman" pitchFamily="18" charset="0"/>
                </a:rPr>
                <a:t>21 health centers </a:t>
              </a:r>
            </a:p>
            <a:p>
              <a:pPr algn="ctr"/>
              <a:r>
                <a:rPr lang="en-US" dirty="0" smtClean="0">
                  <a:latin typeface="Times New Roman" pitchFamily="18" charset="0"/>
                  <a:cs typeface="Times New Roman" pitchFamily="18" charset="0"/>
                </a:rPr>
                <a:t>(50000)</a:t>
              </a:r>
              <a:endParaRPr lang="en-US" dirty="0">
                <a:latin typeface="Times New Roman" pitchFamily="18" charset="0"/>
                <a:cs typeface="Times New Roman" pitchFamily="18" charset="0"/>
              </a:endParaRPr>
            </a:p>
          </p:txBody>
        </p:sp>
        <p:sp>
          <p:nvSpPr>
            <p:cNvPr id="9" name="Rectangle 8"/>
            <p:cNvSpPr/>
            <p:nvPr/>
          </p:nvSpPr>
          <p:spPr>
            <a:xfrm>
              <a:off x="5105400" y="4495800"/>
              <a:ext cx="1676400" cy="990600"/>
            </a:xfrm>
            <a:prstGeom prst="rect">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Times New Roman" pitchFamily="18" charset="0"/>
                  <a:cs typeface="Times New Roman" pitchFamily="18" charset="0"/>
                </a:rPr>
                <a:t>105 health post </a:t>
              </a:r>
            </a:p>
            <a:p>
              <a:pPr algn="ctr"/>
              <a:r>
                <a:rPr lang="en-US" dirty="0" smtClean="0">
                  <a:latin typeface="Times New Roman" pitchFamily="18" charset="0"/>
                  <a:cs typeface="Times New Roman" pitchFamily="18" charset="0"/>
                </a:rPr>
                <a:t>(10000)</a:t>
              </a:r>
              <a:endParaRPr lang="en-US" dirty="0">
                <a:latin typeface="Times New Roman" pitchFamily="18" charset="0"/>
                <a:cs typeface="Times New Roman" pitchFamily="18" charset="0"/>
              </a:endParaRPr>
            </a:p>
          </p:txBody>
        </p:sp>
        <p:sp>
          <p:nvSpPr>
            <p:cNvPr id="10" name="Rectangle 9"/>
            <p:cNvSpPr/>
            <p:nvPr/>
          </p:nvSpPr>
          <p:spPr>
            <a:xfrm>
              <a:off x="2895600" y="4495800"/>
              <a:ext cx="1752600" cy="990600"/>
            </a:xfrm>
            <a:prstGeom prst="rect">
              <a:avLst/>
            </a:prstGeom>
            <a:solidFill>
              <a:schemeClr val="tx2">
                <a:lumMod val="75000"/>
              </a:schemeClr>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atin typeface="Times New Roman" pitchFamily="18" charset="0"/>
                  <a:cs typeface="Times New Roman" pitchFamily="18" charset="0"/>
                </a:rPr>
                <a:t>6 maternity homes </a:t>
              </a:r>
            </a:p>
            <a:p>
              <a:pPr algn="ctr"/>
              <a:r>
                <a:rPr lang="en-US" dirty="0" smtClean="0">
                  <a:latin typeface="Times New Roman" pitchFamily="18" charset="0"/>
                  <a:cs typeface="Times New Roman" pitchFamily="18" charset="0"/>
                </a:rPr>
                <a:t>(2 million)</a:t>
              </a:r>
              <a:endParaRPr lang="en-US" dirty="0">
                <a:latin typeface="Times New Roman" pitchFamily="18" charset="0"/>
                <a:cs typeface="Times New Roman" pitchFamily="18" charset="0"/>
              </a:endParaRPr>
            </a:p>
          </p:txBody>
        </p:sp>
        <p:sp>
          <p:nvSpPr>
            <p:cNvPr id="11" name="Bevel 10"/>
            <p:cNvSpPr/>
            <p:nvPr/>
          </p:nvSpPr>
          <p:spPr>
            <a:xfrm>
              <a:off x="2819400" y="5791200"/>
              <a:ext cx="1905000" cy="990600"/>
            </a:xfrm>
            <a:prstGeom prst="bevel">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itchFamily="18" charset="0"/>
                  <a:cs typeface="Times New Roman" pitchFamily="18" charset="0"/>
                </a:rPr>
                <a:t>Source of information</a:t>
              </a:r>
            </a:p>
            <a:p>
              <a:pPr algn="ctr"/>
              <a:endParaRPr lang="en-US" dirty="0">
                <a:solidFill>
                  <a:schemeClr val="tx1"/>
                </a:solidFill>
                <a:latin typeface="Times New Roman" pitchFamily="18" charset="0"/>
                <a:cs typeface="Times New Roman" pitchFamily="18" charset="0"/>
              </a:endParaRPr>
            </a:p>
          </p:txBody>
        </p:sp>
        <p:sp>
          <p:nvSpPr>
            <p:cNvPr id="12" name="Down Arrow 11"/>
            <p:cNvSpPr/>
            <p:nvPr/>
          </p:nvSpPr>
          <p:spPr>
            <a:xfrm>
              <a:off x="3733800" y="2667000"/>
              <a:ext cx="45719"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own Arrow 12"/>
            <p:cNvSpPr/>
            <p:nvPr/>
          </p:nvSpPr>
          <p:spPr>
            <a:xfrm>
              <a:off x="3733800" y="5562600"/>
              <a:ext cx="762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 name="Straight Connector 16"/>
            <p:cNvCxnSpPr/>
            <p:nvPr/>
          </p:nvCxnSpPr>
          <p:spPr>
            <a:xfrm>
              <a:off x="1676400" y="4114800"/>
              <a:ext cx="4267200" cy="1588"/>
            </a:xfrm>
            <a:prstGeom prst="line">
              <a:avLst/>
            </a:prstGeom>
          </p:spPr>
          <p:style>
            <a:lnRef idx="1">
              <a:schemeClr val="accent1"/>
            </a:lnRef>
            <a:fillRef idx="0">
              <a:schemeClr val="accent1"/>
            </a:fillRef>
            <a:effectRef idx="0">
              <a:schemeClr val="accent1"/>
            </a:effectRef>
            <a:fontRef idx="minor">
              <a:schemeClr val="tx1"/>
            </a:fontRef>
          </p:style>
        </p:cxnSp>
        <p:sp>
          <p:nvSpPr>
            <p:cNvPr id="18" name="Down Arrow 17"/>
            <p:cNvSpPr/>
            <p:nvPr/>
          </p:nvSpPr>
          <p:spPr>
            <a:xfrm>
              <a:off x="1676400" y="4114800"/>
              <a:ext cx="45719"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Down Arrow 18"/>
            <p:cNvSpPr/>
            <p:nvPr/>
          </p:nvSpPr>
          <p:spPr>
            <a:xfrm>
              <a:off x="3733800" y="4114800"/>
              <a:ext cx="76200" cy="3810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Down Arrow 19"/>
            <p:cNvSpPr/>
            <p:nvPr/>
          </p:nvSpPr>
          <p:spPr>
            <a:xfrm>
              <a:off x="5943600" y="4114800"/>
              <a:ext cx="45719" cy="3048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Down Arrow Callout 20"/>
            <p:cNvSpPr/>
            <p:nvPr/>
          </p:nvSpPr>
          <p:spPr>
            <a:xfrm>
              <a:off x="3733800" y="3733800"/>
              <a:ext cx="76200" cy="381000"/>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Minus 21"/>
            <p:cNvSpPr/>
            <p:nvPr/>
          </p:nvSpPr>
          <p:spPr>
            <a:xfrm>
              <a:off x="1752600" y="4114800"/>
              <a:ext cx="4800600" cy="762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Minus 22"/>
            <p:cNvSpPr/>
            <p:nvPr/>
          </p:nvSpPr>
          <p:spPr>
            <a:xfrm>
              <a:off x="1752600" y="4114800"/>
              <a:ext cx="685800" cy="45719"/>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Minus 23"/>
            <p:cNvSpPr/>
            <p:nvPr/>
          </p:nvSpPr>
          <p:spPr>
            <a:xfrm>
              <a:off x="1676400" y="4114800"/>
              <a:ext cx="609600" cy="76200"/>
            </a:xfrm>
            <a:prstGeom prst="mathMinu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6" name="Rectangle 25"/>
          <p:cNvSpPr/>
          <p:nvPr/>
        </p:nvSpPr>
        <p:spPr>
          <a:xfrm>
            <a:off x="457200" y="914400"/>
            <a:ext cx="6421951" cy="584775"/>
          </a:xfrm>
          <a:prstGeom prst="rect">
            <a:avLst/>
          </a:prstGeom>
          <a:solidFill>
            <a:schemeClr val="accent5">
              <a:lumMod val="60000"/>
              <a:lumOff val="40000"/>
              <a:alpha val="65000"/>
            </a:schemeClr>
          </a:solidFill>
        </p:spPr>
        <p:txBody>
          <a:bodyPr wrap="none">
            <a:spAutoFit/>
          </a:bodyPr>
          <a:lstStyle/>
          <a:p>
            <a:r>
              <a:rPr lang="en-US" sz="3200" dirty="0" smtClean="0">
                <a:latin typeface="Times New Roman" pitchFamily="18" charset="0"/>
                <a:cs typeface="Times New Roman" pitchFamily="18" charset="0"/>
              </a:rPr>
              <a:t>Community-based case-control study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7239000" cy="6074736"/>
          </a:xfrm>
        </p:spPr>
        <p:txBody>
          <a:bodyPr>
            <a:normAutofit fontScale="92500" lnSpcReduction="20000"/>
          </a:bodyPr>
          <a:lstStyle/>
          <a:p>
            <a:pPr>
              <a:buNone/>
            </a:pPr>
            <a:r>
              <a:rPr lang="en-US" sz="2800" b="1" u="sng" dirty="0" smtClean="0">
                <a:latin typeface="Times New Roman" pitchFamily="18" charset="0"/>
                <a:cs typeface="Times New Roman" pitchFamily="18" charset="0"/>
              </a:rPr>
              <a:t>Definitions of Cases and Controls:</a:t>
            </a:r>
          </a:p>
          <a:p>
            <a:r>
              <a:rPr lang="en-US" sz="2800" b="1" dirty="0" smtClean="0">
                <a:latin typeface="Times New Roman" pitchFamily="18" charset="0"/>
                <a:cs typeface="Times New Roman" pitchFamily="18" charset="0"/>
              </a:rPr>
              <a:t>Case </a:t>
            </a:r>
            <a:r>
              <a:rPr lang="en-US" sz="2800" dirty="0" smtClean="0">
                <a:latin typeface="Times New Roman" pitchFamily="18" charset="0"/>
                <a:cs typeface="Times New Roman" pitchFamily="18" charset="0"/>
              </a:rPr>
              <a:t>: A woman who was pregnant and whose pregnancy's outcome was a live birth but the woman died within 42 days of delivery.</a:t>
            </a:r>
          </a:p>
          <a:p>
            <a:r>
              <a:rPr lang="en-US" sz="2800" b="1" dirty="0" smtClean="0">
                <a:latin typeface="Times New Roman" pitchFamily="18" charset="0"/>
                <a:cs typeface="Times New Roman" pitchFamily="18" charset="0"/>
              </a:rPr>
              <a:t>Control:</a:t>
            </a:r>
            <a:r>
              <a:rPr lang="en-US" sz="2800" dirty="0" smtClean="0">
                <a:latin typeface="Times New Roman" pitchFamily="18" charset="0"/>
                <a:cs typeface="Times New Roman" pitchFamily="18" charset="0"/>
              </a:rPr>
              <a:t>  A woman who was pregnant and whose pregnancy's outcome was a live birth and the woman was surviving at the time of survey.</a:t>
            </a:r>
          </a:p>
          <a:p>
            <a:pPr>
              <a:buNone/>
            </a:pPr>
            <a:endParaRPr lang="en-US" sz="2800" b="1" u="sng" dirty="0" smtClean="0">
              <a:latin typeface="Times New Roman" pitchFamily="18" charset="0"/>
              <a:cs typeface="Times New Roman" pitchFamily="18" charset="0"/>
            </a:endParaRPr>
          </a:p>
          <a:p>
            <a:pPr>
              <a:buNone/>
            </a:pPr>
            <a:endParaRPr lang="en-US" sz="2800" b="1" u="sng" dirty="0" smtClean="0">
              <a:latin typeface="Times New Roman" pitchFamily="18" charset="0"/>
              <a:cs typeface="Times New Roman" pitchFamily="18" charset="0"/>
            </a:endParaRPr>
          </a:p>
          <a:p>
            <a:pPr>
              <a:buNone/>
            </a:pPr>
            <a:r>
              <a:rPr lang="en-US" sz="2800" b="1" u="sng" dirty="0" smtClean="0">
                <a:latin typeface="Times New Roman" pitchFamily="18" charset="0"/>
                <a:cs typeface="Times New Roman" pitchFamily="18" charset="0"/>
              </a:rPr>
              <a:t>Method of identifying Cases and Controls:</a:t>
            </a:r>
          </a:p>
          <a:p>
            <a:r>
              <a:rPr lang="en-US" sz="2800" b="1" dirty="0" smtClean="0">
                <a:latin typeface="Times New Roman" pitchFamily="18" charset="0"/>
                <a:cs typeface="Times New Roman" pitchFamily="18" charset="0"/>
              </a:rPr>
              <a:t>Cases: </a:t>
            </a:r>
            <a:r>
              <a:rPr lang="en-US" sz="2800" dirty="0" smtClean="0">
                <a:latin typeface="Times New Roman" pitchFamily="18" charset="0"/>
                <a:cs typeface="Times New Roman" pitchFamily="18" charset="0"/>
              </a:rPr>
              <a:t>Snowball-sampling method was used to identify the maternal deaths (cases) in the community and hospital </a:t>
            </a:r>
            <a:r>
              <a:rPr lang="en-US" sz="2800" dirty="0" err="1" smtClean="0">
                <a:latin typeface="Times New Roman" pitchFamily="18" charset="0"/>
                <a:cs typeface="Times New Roman" pitchFamily="18" charset="0"/>
              </a:rPr>
              <a:t>recods</a:t>
            </a:r>
            <a:r>
              <a:rPr lang="en-US" sz="2800" dirty="0" smtClean="0">
                <a:latin typeface="Times New Roman" pitchFamily="18" charset="0"/>
                <a:cs typeface="Times New Roman" pitchFamily="18" charset="0"/>
              </a:rPr>
              <a:t>.</a:t>
            </a:r>
          </a:p>
          <a:p>
            <a:r>
              <a:rPr lang="en-US" sz="2800" b="1" dirty="0" smtClean="0">
                <a:latin typeface="Times New Roman" pitchFamily="18" charset="0"/>
                <a:cs typeface="Times New Roman" pitchFamily="18" charset="0"/>
              </a:rPr>
              <a:t>Controls: </a:t>
            </a:r>
            <a:r>
              <a:rPr lang="en-US" sz="2800" dirty="0" smtClean="0">
                <a:latin typeface="Times New Roman" pitchFamily="18" charset="0"/>
                <a:cs typeface="Times New Roman" pitchFamily="18" charset="0"/>
              </a:rPr>
              <a:t>Circular systematic random sampling procedure was used to select the controls from the same area where a maternal death was found.</a:t>
            </a:r>
            <a:r>
              <a:rPr lang="en-US" sz="2800" b="1" dirty="0" smtClean="0">
                <a:latin typeface="Times New Roman" pitchFamily="18" charset="0"/>
                <a:cs typeface="Times New Roman" pitchFamily="18" charset="0"/>
              </a:rPr>
              <a:t> </a:t>
            </a:r>
            <a:endParaRPr lang="en-US" dirty="0">
              <a:latin typeface="Times New Roman" pitchFamily="18" charset="0"/>
              <a:cs typeface="Times New Roman" pitchFamily="18" charset="0"/>
            </a:endParaRPr>
          </a:p>
        </p:txBody>
      </p:sp>
      <p:sp>
        <p:nvSpPr>
          <p:cNvPr id="5" name="Text Placeholder 3"/>
          <p:cNvSpPr txBox="1">
            <a:spLocks/>
          </p:cNvSpPr>
          <p:nvPr/>
        </p:nvSpPr>
        <p:spPr>
          <a:xfrm>
            <a:off x="457200" y="2971800"/>
            <a:ext cx="7086600" cy="457200"/>
          </a:xfrm>
          <a:prstGeom prst="rect">
            <a:avLst/>
          </a:prstGeom>
          <a:solidFill>
            <a:schemeClr val="bg2"/>
          </a:solidFill>
        </p:spPr>
        <p:txBody>
          <a:bodyPr>
            <a:normAutofit/>
          </a:bodyPr>
          <a:lstStyle/>
          <a:p>
            <a:pPr marL="274320" marR="0" lvl="0" indent="-274320" algn="l" defTabSz="914400" rtl="0" eaLnBrk="1" fontAlgn="auto" latinLnBrk="0" hangingPunct="1">
              <a:lnSpc>
                <a:spcPct val="100000"/>
              </a:lnSpc>
              <a:spcBef>
                <a:spcPts val="600"/>
              </a:spcBef>
              <a:spcAft>
                <a:spcPts val="0"/>
              </a:spcAft>
              <a:buClr>
                <a:schemeClr val="tx2"/>
              </a:buClr>
              <a:buSzPct val="73000"/>
              <a:buFont typeface="Wingdings 2"/>
              <a:buChar char=""/>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Exclusion criteria: pregnancy outcome SB/abortion</a:t>
            </a: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Times New Roman" pitchFamily="18" charset="0"/>
              </a:rPr>
              <a:t>.</a:t>
            </a:r>
            <a:endParaRPr kumimoji="0" lang="en-US" sz="2000" b="0" i="0" u="none" strike="noStrike" kern="1200" cap="none" spc="0" normalizeH="0" baseline="0" noProof="0" dirty="0">
              <a:ln>
                <a:noFill/>
              </a:ln>
              <a:solidFill>
                <a:schemeClr val="tx1"/>
              </a:solidFill>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2590800" y="4267200"/>
            <a:ext cx="2362200" cy="1981200"/>
          </a:xfrm>
          <a:prstGeom prst="ellipse">
            <a:avLst/>
          </a:prstGeom>
          <a:solidFill>
            <a:schemeClr val="accent6">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Identify  household of maternal death</a:t>
            </a:r>
            <a:endParaRPr lang="en-US" sz="2000" dirty="0">
              <a:solidFill>
                <a:schemeClr val="tx1"/>
              </a:solidFill>
              <a:latin typeface="Times New Roman" pitchFamily="18" charset="0"/>
              <a:cs typeface="Times New Roman" pitchFamily="18" charset="0"/>
            </a:endParaRPr>
          </a:p>
        </p:txBody>
      </p:sp>
      <p:sp>
        <p:nvSpPr>
          <p:cNvPr id="7" name="Oval 6"/>
          <p:cNvSpPr/>
          <p:nvPr/>
        </p:nvSpPr>
        <p:spPr>
          <a:xfrm>
            <a:off x="304800" y="2438400"/>
            <a:ext cx="2362200" cy="1828800"/>
          </a:xfrm>
          <a:prstGeom prst="ellipse">
            <a:avLst/>
          </a:prstGeom>
          <a:solidFill>
            <a:schemeClr val="accent3">
              <a:lumMod val="75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Ask about similar event  occurred to respondent. </a:t>
            </a:r>
            <a:endParaRPr lang="en-US" sz="2000" dirty="0">
              <a:solidFill>
                <a:schemeClr val="tx1"/>
              </a:solidFill>
              <a:latin typeface="Times New Roman" pitchFamily="18" charset="0"/>
              <a:cs typeface="Times New Roman" pitchFamily="18" charset="0"/>
            </a:endParaRPr>
          </a:p>
        </p:txBody>
      </p:sp>
      <p:sp>
        <p:nvSpPr>
          <p:cNvPr id="9" name="Oval 8"/>
          <p:cNvSpPr/>
          <p:nvPr/>
        </p:nvSpPr>
        <p:spPr>
          <a:xfrm>
            <a:off x="5181600" y="2286000"/>
            <a:ext cx="2286000" cy="1905000"/>
          </a:xfrm>
          <a:prstGeom prst="ellipse">
            <a:avLst/>
          </a:prstGeom>
          <a:solidFill>
            <a:schemeClr val="accent4">
              <a:lumMod val="50000"/>
            </a:schemeClr>
          </a:solidFill>
          <a:ln>
            <a:solidFill>
              <a:schemeClr val="accent4">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ANM/ basti sevika</a:t>
            </a:r>
            <a:endParaRPr lang="en-US" sz="2000" dirty="0">
              <a:solidFill>
                <a:schemeClr val="tx1"/>
              </a:solidFill>
              <a:latin typeface="Times New Roman" pitchFamily="18" charset="0"/>
              <a:cs typeface="Times New Roman" pitchFamily="18" charset="0"/>
            </a:endParaRPr>
          </a:p>
        </p:txBody>
      </p:sp>
      <p:sp>
        <p:nvSpPr>
          <p:cNvPr id="10" name="Oval 9"/>
          <p:cNvSpPr/>
          <p:nvPr/>
        </p:nvSpPr>
        <p:spPr>
          <a:xfrm>
            <a:off x="2590800" y="152400"/>
            <a:ext cx="2286000" cy="1752600"/>
          </a:xfrm>
          <a:prstGeom prst="ellipse">
            <a:avLst/>
          </a:prstGeom>
          <a:solidFill>
            <a:schemeClr val="accent4">
              <a:lumMod val="75000"/>
            </a:schemeClr>
          </a:solidFill>
          <a:ln>
            <a:solidFill>
              <a:schemeClr val="accent4">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dirty="0" smtClean="0">
                <a:solidFill>
                  <a:schemeClr val="tx1"/>
                </a:solidFill>
                <a:latin typeface="Times New Roman" pitchFamily="18" charset="0"/>
                <a:cs typeface="Times New Roman" pitchFamily="18" charset="0"/>
              </a:rPr>
              <a:t>Snow  ball sampling</a:t>
            </a:r>
            <a:endParaRPr lang="en-US" sz="2000" dirty="0">
              <a:solidFill>
                <a:schemeClr val="tx1"/>
              </a:solidFill>
              <a:latin typeface="Times New Roman" pitchFamily="18" charset="0"/>
              <a:cs typeface="Times New Roman" pitchFamily="18" charset="0"/>
            </a:endParaRPr>
          </a:p>
        </p:txBody>
      </p:sp>
      <p:cxnSp>
        <p:nvCxnSpPr>
          <p:cNvPr id="17" name="Straight Arrow Connector 16"/>
          <p:cNvCxnSpPr/>
          <p:nvPr/>
        </p:nvCxnSpPr>
        <p:spPr>
          <a:xfrm rot="16200000" flipH="1">
            <a:off x="4800600" y="1371600"/>
            <a:ext cx="1066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a:off x="4876800" y="4114800"/>
            <a:ext cx="838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6200000" flipV="1">
            <a:off x="2057400" y="4114800"/>
            <a:ext cx="762000" cy="609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5400000" flipH="1" flipV="1">
            <a:off x="1752600" y="1447800"/>
            <a:ext cx="1066800" cy="9144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5897880" cy="1524000"/>
          </a:xfrm>
        </p:spPr>
        <p:txBody>
          <a:bodyPr>
            <a:normAutofit fontScale="90000"/>
          </a:bodyPr>
          <a:lstStyle/>
          <a:p>
            <a:r>
              <a:rPr lang="en-US" cap="none" dirty="0" smtClean="0">
                <a:latin typeface="Times New Roman" pitchFamily="18" charset="0"/>
                <a:cs typeface="Times New Roman" pitchFamily="18" charset="0"/>
              </a:rPr>
              <a:t/>
            </a:r>
            <a:br>
              <a:rPr lang="en-US" cap="none" dirty="0" smtClean="0">
                <a:latin typeface="Times New Roman" pitchFamily="18" charset="0"/>
                <a:cs typeface="Times New Roman" pitchFamily="18" charset="0"/>
              </a:rPr>
            </a:br>
            <a:r>
              <a:rPr lang="en-US" cap="none" dirty="0" smtClean="0">
                <a:latin typeface="Times New Roman" pitchFamily="18" charset="0"/>
                <a:cs typeface="Times New Roman" pitchFamily="18" charset="0"/>
              </a:rPr>
              <a:t/>
            </a:r>
            <a:br>
              <a:rPr lang="en-US" cap="none" dirty="0" smtClean="0">
                <a:latin typeface="Times New Roman" pitchFamily="18" charset="0"/>
                <a:cs typeface="Times New Roman" pitchFamily="18" charset="0"/>
              </a:rPr>
            </a:br>
            <a:r>
              <a:rPr lang="en-US" cap="none" dirty="0" smtClean="0">
                <a:latin typeface="Times New Roman" pitchFamily="18" charset="0"/>
                <a:cs typeface="Times New Roman" pitchFamily="18" charset="0"/>
              </a:rPr>
              <a:t/>
            </a:r>
            <a:br>
              <a:rPr lang="en-US" cap="none" dirty="0" smtClean="0">
                <a:latin typeface="Times New Roman" pitchFamily="18" charset="0"/>
                <a:cs typeface="Times New Roman" pitchFamily="18" charset="0"/>
              </a:rPr>
            </a:br>
            <a:r>
              <a:rPr lang="en-US" cap="none" dirty="0" smtClean="0">
                <a:latin typeface="Times New Roman" pitchFamily="18" charset="0"/>
                <a:cs typeface="Times New Roman" pitchFamily="18" charset="0"/>
              </a:rPr>
              <a:t>Circular systematic random sampling for selection of controls:</a:t>
            </a:r>
            <a:br>
              <a:rPr lang="en-US" cap="none" dirty="0" smtClean="0">
                <a:latin typeface="Times New Roman" pitchFamily="18" charset="0"/>
                <a:cs typeface="Times New Roman" pitchFamily="18" charset="0"/>
              </a:rPr>
            </a:br>
            <a:r>
              <a:rPr lang="en-US" cap="none" dirty="0" smtClean="0">
                <a:latin typeface="Times New Roman" pitchFamily="18" charset="0"/>
                <a:cs typeface="Times New Roman" pitchFamily="18" charset="0"/>
              </a:rPr>
              <a:t/>
            </a:r>
            <a:br>
              <a:rPr lang="en-US" cap="none" dirty="0" smtClean="0">
                <a:latin typeface="Times New Roman" pitchFamily="18" charset="0"/>
                <a:cs typeface="Times New Roman" pitchFamily="18" charset="0"/>
              </a:rPr>
            </a:br>
            <a:endParaRPr lang="en-US" cap="none" dirty="0">
              <a:latin typeface="Times New Roman" pitchFamily="18" charset="0"/>
              <a:cs typeface="Times New Roman" pitchFamily="18" charset="0"/>
            </a:endParaRPr>
          </a:p>
        </p:txBody>
      </p:sp>
      <p:sp>
        <p:nvSpPr>
          <p:cNvPr id="3" name="Text Placeholder 2"/>
          <p:cNvSpPr>
            <a:spLocks noGrp="1"/>
          </p:cNvSpPr>
          <p:nvPr>
            <p:ph type="body" idx="2"/>
          </p:nvPr>
        </p:nvSpPr>
        <p:spPr>
          <a:xfrm>
            <a:off x="1828800" y="1219200"/>
            <a:ext cx="3810000" cy="609600"/>
          </a:xfrm>
          <a:solidFill>
            <a:schemeClr val="accent4">
              <a:lumMod val="75000"/>
            </a:schemeClr>
          </a:solidFill>
          <a:ln>
            <a:solidFill>
              <a:schemeClr val="accent6">
                <a:lumMod val="50000"/>
              </a:schemeClr>
            </a:solidFill>
          </a:ln>
        </p:spPr>
        <p:txBody>
          <a:bodyPr>
            <a:normAutofit/>
          </a:bodyPr>
          <a:lstStyle/>
          <a:p>
            <a:r>
              <a:rPr lang="en-US" sz="2400" dirty="0" smtClean="0">
                <a:latin typeface="Times New Roman" pitchFamily="18" charset="0"/>
                <a:cs typeface="Times New Roman" pitchFamily="18" charset="0"/>
              </a:rPr>
              <a:t>1 case= 3 controls</a:t>
            </a:r>
            <a:endParaRPr lang="en-US" sz="2400" dirty="0">
              <a:latin typeface="Times New Roman" pitchFamily="18" charset="0"/>
              <a:cs typeface="Times New Roman" pitchFamily="18" charset="0"/>
            </a:endParaRPr>
          </a:p>
        </p:txBody>
      </p:sp>
      <p:graphicFrame>
        <p:nvGraphicFramePr>
          <p:cNvPr id="13" name="Content Placeholder 12"/>
          <p:cNvGraphicFramePr>
            <a:graphicFrameLocks noGrp="1"/>
          </p:cNvGraphicFramePr>
          <p:nvPr>
            <p:ph sz="half" idx="1"/>
          </p:nvPr>
        </p:nvGraphicFramePr>
        <p:xfrm>
          <a:off x="304800" y="2057400"/>
          <a:ext cx="7239000" cy="198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4" name="Wave 13"/>
          <p:cNvSpPr/>
          <p:nvPr/>
        </p:nvSpPr>
        <p:spPr>
          <a:xfrm>
            <a:off x="685800" y="4876800"/>
            <a:ext cx="6553200" cy="1425755"/>
          </a:xfrm>
          <a:prstGeom prst="wave">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latin typeface="Times New Roman" pitchFamily="18" charset="0"/>
                <a:cs typeface="Times New Roman" pitchFamily="18" charset="0"/>
              </a:rPr>
              <a:t>Then every  </a:t>
            </a:r>
            <a:r>
              <a:rPr lang="en-US" b="1" i="1" u="sng" dirty="0" err="1" smtClean="0">
                <a:solidFill>
                  <a:schemeClr val="tx1"/>
                </a:solidFill>
                <a:latin typeface="Times New Roman" pitchFamily="18" charset="0"/>
                <a:cs typeface="Times New Roman" pitchFamily="18" charset="0"/>
              </a:rPr>
              <a:t>k</a:t>
            </a:r>
            <a:r>
              <a:rPr lang="en-US" b="1" i="1" u="sng" baseline="30000" dirty="0" err="1" smtClean="0">
                <a:solidFill>
                  <a:schemeClr val="tx1"/>
                </a:solidFill>
                <a:latin typeface="Times New Roman" pitchFamily="18" charset="0"/>
                <a:cs typeface="Times New Roman" pitchFamily="18" charset="0"/>
              </a:rPr>
              <a:t>th</a:t>
            </a:r>
            <a:r>
              <a:rPr lang="en-US" b="1" i="1" dirty="0" smtClean="0">
                <a:solidFill>
                  <a:schemeClr val="tx1"/>
                </a:solidFill>
                <a:latin typeface="Times New Roman" pitchFamily="18" charset="0"/>
                <a:cs typeface="Times New Roman" pitchFamily="18" charset="0"/>
              </a:rPr>
              <a:t> </a:t>
            </a:r>
            <a:r>
              <a:rPr lang="en-US" dirty="0" smtClean="0">
                <a:solidFill>
                  <a:schemeClr val="tx1"/>
                </a:solidFill>
                <a:latin typeface="Times New Roman" pitchFamily="18" charset="0"/>
                <a:cs typeface="Times New Roman" pitchFamily="18" charset="0"/>
              </a:rPr>
              <a:t>household  of live birth was selected as control</a:t>
            </a:r>
            <a:r>
              <a:rPr lang="en-US" b="1" i="1" dirty="0" smtClean="0">
                <a:solidFill>
                  <a:schemeClr val="tx1"/>
                </a:solidFill>
                <a:latin typeface="Times New Roman" pitchFamily="18" charset="0"/>
                <a:cs typeface="Times New Roman" pitchFamily="18" charset="0"/>
              </a:rPr>
              <a:t>.  </a:t>
            </a:r>
            <a:endParaRPr lang="en-US"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5897880" cy="685800"/>
          </a:xfrm>
        </p:spPr>
        <p:txBody>
          <a:bodyPr>
            <a:normAutofit/>
          </a:bodyPr>
          <a:lstStyle/>
          <a:p>
            <a:r>
              <a:rPr lang="en-US" sz="2800" u="sng" dirty="0" smtClean="0">
                <a:latin typeface="Times New Roman" pitchFamily="18" charset="0"/>
                <a:cs typeface="Times New Roman" pitchFamily="18" charset="0"/>
              </a:rPr>
              <a:t>S</a:t>
            </a:r>
            <a:r>
              <a:rPr sz="2800" u="sng" smtClean="0">
                <a:latin typeface="Times New Roman" pitchFamily="18" charset="0"/>
                <a:cs typeface="Times New Roman" pitchFamily="18" charset="0"/>
              </a:rPr>
              <a:t>tudy population:</a:t>
            </a:r>
            <a:endParaRPr lang="en-US" sz="2800" u="sng" dirty="0">
              <a:latin typeface="Times New Roman" pitchFamily="18" charset="0"/>
              <a:cs typeface="Times New Roman" pitchFamily="18" charset="0"/>
            </a:endParaRPr>
          </a:p>
        </p:txBody>
      </p:sp>
      <p:graphicFrame>
        <p:nvGraphicFramePr>
          <p:cNvPr id="5" name="Content Placeholder 4"/>
          <p:cNvGraphicFramePr>
            <a:graphicFrameLocks noGrp="1"/>
          </p:cNvGraphicFramePr>
          <p:nvPr>
            <p:ph sz="half" idx="1"/>
          </p:nvPr>
        </p:nvGraphicFramePr>
        <p:xfrm>
          <a:off x="457200" y="2133600"/>
          <a:ext cx="7239000" cy="4371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823</TotalTime>
  <Words>1198</Words>
  <Application>Microsoft Office PowerPoint</Application>
  <PresentationFormat>On-screen Show (4:3)</PresentationFormat>
  <Paragraphs>410</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Opulent</vt:lpstr>
      <vt:lpstr>               Risk factors for maternal mortality in Delhi slums: A community-based case-control study.  </vt:lpstr>
      <vt:lpstr>Learning objectives</vt:lpstr>
      <vt:lpstr>Introduction:</vt:lpstr>
      <vt:lpstr>Objective of study:</vt:lpstr>
      <vt:lpstr>Methodology</vt:lpstr>
      <vt:lpstr>Slide 6</vt:lpstr>
      <vt:lpstr>Slide 7</vt:lpstr>
      <vt:lpstr>   Circular systematic random sampling for selection of controls:  </vt:lpstr>
      <vt:lpstr>Study population:</vt:lpstr>
      <vt:lpstr>Data collection: by pre-tested questionnairs</vt:lpstr>
      <vt:lpstr>Slide 11</vt:lpstr>
      <vt:lpstr>TABLE 1: CAUSES OF MATERNAL DEATHS (N=72)</vt:lpstr>
      <vt:lpstr>TABLE 2</vt:lpstr>
      <vt:lpstr>TABLE 3:SE &amp;  REPRODUCTIVE CHARACTERSTICS</vt:lpstr>
      <vt:lpstr>TABLE 4:UTILIZATION OF HEALTH FACILITIES</vt:lpstr>
      <vt:lpstr>TABLE 5: C/X DURING PREG &amp; DELIVERY</vt:lpstr>
      <vt:lpstr>Univariate logistic regression analysis:</vt:lpstr>
      <vt:lpstr>MULTIPLE LOGISTIC REGRESSION ANALYSIS</vt:lpstr>
      <vt:lpstr>Results from other studies :</vt:lpstr>
      <vt:lpstr>Discussion: </vt:lpstr>
      <vt:lpstr>Cont…..</vt:lpstr>
      <vt:lpstr>Conclusion:</vt:lpstr>
      <vt:lpstr>Thanks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Risk factors for maternal mortality in Delhi slums: A community-based case-control study. </dc:title>
  <dc:creator>win</dc:creator>
  <cp:lastModifiedBy>admin</cp:lastModifiedBy>
  <cp:revision>129</cp:revision>
  <dcterms:created xsi:type="dcterms:W3CDTF">2010-02-11T09:27:20Z</dcterms:created>
  <dcterms:modified xsi:type="dcterms:W3CDTF">2010-02-16T08:40:40Z</dcterms:modified>
</cp:coreProperties>
</file>